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03"/>
  </p:notesMasterIdLst>
  <p:handoutMasterIdLst>
    <p:handoutMasterId r:id="rId104"/>
  </p:handoutMasterIdLst>
  <p:sldIdLst>
    <p:sldId id="323" r:id="rId2"/>
    <p:sldId id="321" r:id="rId3"/>
    <p:sldId id="360" r:id="rId4"/>
    <p:sldId id="502" r:id="rId5"/>
    <p:sldId id="320" r:id="rId6"/>
    <p:sldId id="327" r:id="rId7"/>
    <p:sldId id="359" r:id="rId8"/>
    <p:sldId id="346" r:id="rId9"/>
    <p:sldId id="347" r:id="rId10"/>
    <p:sldId id="519" r:id="rId11"/>
    <p:sldId id="520" r:id="rId12"/>
    <p:sldId id="503" r:id="rId13"/>
    <p:sldId id="521" r:id="rId14"/>
    <p:sldId id="522" r:id="rId15"/>
    <p:sldId id="523" r:id="rId16"/>
    <p:sldId id="379" r:id="rId17"/>
    <p:sldId id="380" r:id="rId18"/>
    <p:sldId id="383" r:id="rId19"/>
    <p:sldId id="525" r:id="rId20"/>
    <p:sldId id="524" r:id="rId21"/>
    <p:sldId id="382" r:id="rId22"/>
    <p:sldId id="384" r:id="rId23"/>
    <p:sldId id="389" r:id="rId24"/>
    <p:sldId id="390" r:id="rId25"/>
    <p:sldId id="394" r:id="rId26"/>
    <p:sldId id="396" r:id="rId27"/>
    <p:sldId id="375" r:id="rId28"/>
    <p:sldId id="377" r:id="rId29"/>
    <p:sldId id="349" r:id="rId30"/>
    <p:sldId id="351" r:id="rId31"/>
    <p:sldId id="526" r:id="rId32"/>
    <p:sldId id="527" r:id="rId33"/>
    <p:sldId id="528" r:id="rId34"/>
    <p:sldId id="511" r:id="rId35"/>
    <p:sldId id="529" r:id="rId36"/>
    <p:sldId id="352" r:id="rId37"/>
    <p:sldId id="530" r:id="rId38"/>
    <p:sldId id="531" r:id="rId39"/>
    <p:sldId id="532" r:id="rId40"/>
    <p:sldId id="533" r:id="rId41"/>
    <p:sldId id="534" r:id="rId42"/>
    <p:sldId id="536" r:id="rId43"/>
    <p:sldId id="385" r:id="rId44"/>
    <p:sldId id="387" r:id="rId45"/>
    <p:sldId id="537" r:id="rId46"/>
    <p:sldId id="407" r:id="rId47"/>
    <p:sldId id="408" r:id="rId48"/>
    <p:sldId id="538" r:id="rId49"/>
    <p:sldId id="409" r:id="rId50"/>
    <p:sldId id="411" r:id="rId51"/>
    <p:sldId id="412" r:id="rId52"/>
    <p:sldId id="413" r:id="rId53"/>
    <p:sldId id="539" r:id="rId54"/>
    <p:sldId id="540" r:id="rId55"/>
    <p:sldId id="541" r:id="rId56"/>
    <p:sldId id="417" r:id="rId57"/>
    <p:sldId id="542" r:id="rId58"/>
    <p:sldId id="543" r:id="rId59"/>
    <p:sldId id="544" r:id="rId60"/>
    <p:sldId id="545" r:id="rId61"/>
    <p:sldId id="546" r:id="rId62"/>
    <p:sldId id="423" r:id="rId63"/>
    <p:sldId id="547" r:id="rId64"/>
    <p:sldId id="548" r:id="rId65"/>
    <p:sldId id="428" r:id="rId66"/>
    <p:sldId id="429" r:id="rId67"/>
    <p:sldId id="549" r:id="rId68"/>
    <p:sldId id="550" r:id="rId69"/>
    <p:sldId id="432" r:id="rId70"/>
    <p:sldId id="551" r:id="rId71"/>
    <p:sldId id="435" r:id="rId72"/>
    <p:sldId id="552" r:id="rId73"/>
    <p:sldId id="553" r:id="rId74"/>
    <p:sldId id="440" r:id="rId75"/>
    <p:sldId id="441" r:id="rId76"/>
    <p:sldId id="456" r:id="rId77"/>
    <p:sldId id="458" r:id="rId78"/>
    <p:sldId id="554" r:id="rId79"/>
    <p:sldId id="457" r:id="rId80"/>
    <p:sldId id="443" r:id="rId81"/>
    <p:sldId id="446" r:id="rId82"/>
    <p:sldId id="447" r:id="rId83"/>
    <p:sldId id="454" r:id="rId84"/>
    <p:sldId id="451" r:id="rId85"/>
    <p:sldId id="459" r:id="rId86"/>
    <p:sldId id="460" r:id="rId87"/>
    <p:sldId id="461" r:id="rId88"/>
    <p:sldId id="463" r:id="rId89"/>
    <p:sldId id="465" r:id="rId90"/>
    <p:sldId id="467" r:id="rId91"/>
    <p:sldId id="473" r:id="rId92"/>
    <p:sldId id="476" r:id="rId93"/>
    <p:sldId id="480" r:id="rId94"/>
    <p:sldId id="481" r:id="rId95"/>
    <p:sldId id="482" r:id="rId96"/>
    <p:sldId id="514" r:id="rId97"/>
    <p:sldId id="488" r:id="rId98"/>
    <p:sldId id="489" r:id="rId99"/>
    <p:sldId id="491" r:id="rId100"/>
    <p:sldId id="499" r:id="rId101"/>
    <p:sldId id="500" r:id="rId10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0000"/>
    <a:srgbClr val="D60093"/>
    <a:srgbClr val="FFFF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99" autoAdjust="0"/>
    <p:restoredTop sz="94660" autoAdjust="0"/>
  </p:normalViewPr>
  <p:slideViewPr>
    <p:cSldViewPr>
      <p:cViewPr varScale="1">
        <p:scale>
          <a:sx n="94" d="100"/>
          <a:sy n="94" d="100"/>
        </p:scale>
        <p:origin x="-66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76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theme" Target="theme/theme1.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notesMaster" Target="notesMasters/notesMaster1.xml" /><Relationship Id="rId108" Type="http://schemas.openxmlformats.org/officeDocument/2006/relationships/tableStyles" Target="tableStyle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viewProps" Target="viewProp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handoutMaster" Target="handoutMasters/handoutMaster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 /></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png" /></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png" /></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w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 /></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png" /></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png"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 /></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 /></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png" /></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png"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9D3AC06-C70C-40DD-ACC8-468BB6EF702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b="1">
                <a:solidFill>
                  <a:schemeClr val="tx2"/>
                </a:solidFill>
                <a:latin typeface="宋体" panose="02010600030101010101" pitchFamily="2" charset="-122"/>
              </a:defRPr>
            </a:lvl1pPr>
          </a:lstStyle>
          <a:p>
            <a:endParaRPr lang="en-US" altLang="zh-CN"/>
          </a:p>
        </p:txBody>
      </p:sp>
      <p:sp>
        <p:nvSpPr>
          <p:cNvPr id="15363" name="Rectangle 3">
            <a:extLst>
              <a:ext uri="{FF2B5EF4-FFF2-40B4-BE49-F238E27FC236}">
                <a16:creationId xmlns:a16="http://schemas.microsoft.com/office/drawing/2014/main" id="{63E480D6-9D92-4811-A56A-990E248AAD6A}"/>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b="1">
                <a:solidFill>
                  <a:schemeClr val="tx2"/>
                </a:solidFill>
                <a:latin typeface="宋体" panose="02010600030101010101" pitchFamily="2" charset="-122"/>
              </a:defRPr>
            </a:lvl1pPr>
          </a:lstStyle>
          <a:p>
            <a:endParaRPr lang="en-US" altLang="zh-CN"/>
          </a:p>
        </p:txBody>
      </p:sp>
      <p:sp>
        <p:nvSpPr>
          <p:cNvPr id="15364" name="Rectangle 4">
            <a:extLst>
              <a:ext uri="{FF2B5EF4-FFF2-40B4-BE49-F238E27FC236}">
                <a16:creationId xmlns:a16="http://schemas.microsoft.com/office/drawing/2014/main" id="{C44F06B7-C7B7-4328-ABDC-7B5806D3A9EE}"/>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b="1">
                <a:solidFill>
                  <a:schemeClr val="tx2"/>
                </a:solidFill>
                <a:latin typeface="宋体" panose="02010600030101010101" pitchFamily="2" charset="-122"/>
              </a:defRPr>
            </a:lvl1pPr>
          </a:lstStyle>
          <a:p>
            <a:endParaRPr lang="en-US" altLang="zh-CN"/>
          </a:p>
        </p:txBody>
      </p:sp>
      <p:sp>
        <p:nvSpPr>
          <p:cNvPr id="15365" name="Rectangle 5">
            <a:extLst>
              <a:ext uri="{FF2B5EF4-FFF2-40B4-BE49-F238E27FC236}">
                <a16:creationId xmlns:a16="http://schemas.microsoft.com/office/drawing/2014/main" id="{70E9B57D-FABD-4D51-AF26-47A2FCC2DD89}"/>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b="1">
                <a:solidFill>
                  <a:schemeClr val="tx2"/>
                </a:solidFill>
                <a:latin typeface="宋体" panose="02010600030101010101" pitchFamily="2" charset="-122"/>
              </a:defRPr>
            </a:lvl1pPr>
          </a:lstStyle>
          <a:p>
            <a:fld id="{74DA9FA7-7F9E-420D-9C33-2596A406F15E}"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E0D0387E-BF32-4826-8C11-1C2F54ED95E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anose="02020603050405020304" pitchFamily="18" charset="0"/>
              </a:defRPr>
            </a:lvl1pPr>
          </a:lstStyle>
          <a:p>
            <a:endParaRPr lang="en-US" altLang="zh-CN"/>
          </a:p>
        </p:txBody>
      </p:sp>
      <p:sp>
        <p:nvSpPr>
          <p:cNvPr id="196611" name="Rectangle 3">
            <a:extLst>
              <a:ext uri="{FF2B5EF4-FFF2-40B4-BE49-F238E27FC236}">
                <a16:creationId xmlns:a16="http://schemas.microsoft.com/office/drawing/2014/main" id="{00215728-4290-4A8C-BDC9-B7C7EACF9565}"/>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anose="02020603050405020304" pitchFamily="18" charset="0"/>
              </a:defRPr>
            </a:lvl1pPr>
          </a:lstStyle>
          <a:p>
            <a:endParaRPr lang="en-US" altLang="zh-CN"/>
          </a:p>
        </p:txBody>
      </p:sp>
      <p:sp>
        <p:nvSpPr>
          <p:cNvPr id="196612" name="Rectangle 4">
            <a:extLst>
              <a:ext uri="{FF2B5EF4-FFF2-40B4-BE49-F238E27FC236}">
                <a16:creationId xmlns:a16="http://schemas.microsoft.com/office/drawing/2014/main" id="{7A5DDF95-8F32-4CF0-B9C8-8CD0E5FA1D4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6613" name="Rectangle 5">
            <a:extLst>
              <a:ext uri="{FF2B5EF4-FFF2-40B4-BE49-F238E27FC236}">
                <a16:creationId xmlns:a16="http://schemas.microsoft.com/office/drawing/2014/main" id="{DF4A94A9-6A31-47BD-99B5-407C46F10D61}"/>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6614" name="Rectangle 6">
            <a:extLst>
              <a:ext uri="{FF2B5EF4-FFF2-40B4-BE49-F238E27FC236}">
                <a16:creationId xmlns:a16="http://schemas.microsoft.com/office/drawing/2014/main" id="{6748A4F4-9673-4EF2-8291-6ECA9378C026}"/>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anose="02020603050405020304" pitchFamily="18" charset="0"/>
              </a:defRPr>
            </a:lvl1pPr>
          </a:lstStyle>
          <a:p>
            <a:endParaRPr lang="en-US" altLang="zh-CN"/>
          </a:p>
        </p:txBody>
      </p:sp>
      <p:sp>
        <p:nvSpPr>
          <p:cNvPr id="196615" name="Rectangle 7">
            <a:extLst>
              <a:ext uri="{FF2B5EF4-FFF2-40B4-BE49-F238E27FC236}">
                <a16:creationId xmlns:a16="http://schemas.microsoft.com/office/drawing/2014/main" id="{B5C5E390-DE64-4AEC-A9E7-128CF91A1A7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anose="02020603050405020304" pitchFamily="18" charset="0"/>
              </a:defRPr>
            </a:lvl1pPr>
          </a:lstStyle>
          <a:p>
            <a:fld id="{C0DBB8B4-81E3-4A17-BFEE-2E7B8C2991AF}"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0B9D11-BF5E-4411-A522-B37CE62CCA80}"/>
              </a:ext>
            </a:extLst>
          </p:cNvPr>
          <p:cNvSpPr>
            <a:spLocks noGrp="1" noChangeArrowheads="1"/>
          </p:cNvSpPr>
          <p:nvPr>
            <p:ph type="sldNum" sz="quarter" idx="5"/>
          </p:nvPr>
        </p:nvSpPr>
        <p:spPr>
          <a:ln/>
        </p:spPr>
        <p:txBody>
          <a:bodyPr/>
          <a:lstStyle/>
          <a:p>
            <a:fld id="{4E6D86A3-9C7E-4BED-85E5-6F758D9C5316}" type="slidenum">
              <a:rPr lang="en-US" altLang="zh-CN"/>
              <a:pPr/>
              <a:t>56</a:t>
            </a:fld>
            <a:endParaRPr lang="en-US" altLang="zh-CN"/>
          </a:p>
        </p:txBody>
      </p:sp>
      <p:sp>
        <p:nvSpPr>
          <p:cNvPr id="197634" name="Rectangle 2">
            <a:extLst>
              <a:ext uri="{FF2B5EF4-FFF2-40B4-BE49-F238E27FC236}">
                <a16:creationId xmlns:a16="http://schemas.microsoft.com/office/drawing/2014/main" id="{C7C75627-CF8E-40A4-B61C-9AF29E8C8B80}"/>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5EF4B985-A73D-4D91-A3C2-10E03AA2F83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DFCC13-B914-4E2C-B436-1B579DE7F374}"/>
              </a:ext>
            </a:extLst>
          </p:cNvPr>
          <p:cNvSpPr>
            <a:spLocks noGrp="1" noChangeArrowheads="1"/>
          </p:cNvSpPr>
          <p:nvPr>
            <p:ph type="sldNum" sz="quarter" idx="5"/>
          </p:nvPr>
        </p:nvSpPr>
        <p:spPr>
          <a:ln/>
        </p:spPr>
        <p:txBody>
          <a:bodyPr/>
          <a:lstStyle/>
          <a:p>
            <a:fld id="{03E39FDD-F0C7-440E-95B6-DBF70CE9B857}" type="slidenum">
              <a:rPr lang="en-US" altLang="zh-CN"/>
              <a:pPr/>
              <a:t>61</a:t>
            </a:fld>
            <a:endParaRPr lang="en-US" altLang="zh-CN"/>
          </a:p>
        </p:txBody>
      </p:sp>
      <p:sp>
        <p:nvSpPr>
          <p:cNvPr id="365570" name="Rectangle 2">
            <a:extLst>
              <a:ext uri="{FF2B5EF4-FFF2-40B4-BE49-F238E27FC236}">
                <a16:creationId xmlns:a16="http://schemas.microsoft.com/office/drawing/2014/main" id="{97AF8D19-2D10-42ED-9555-559D05C79E6A}"/>
              </a:ext>
            </a:extLst>
          </p:cNvPr>
          <p:cNvSpPr>
            <a:spLocks noGrp="1" noRot="1" noChangeAspect="1" noChangeArrowheads="1" noTextEdit="1"/>
          </p:cNvSpPr>
          <p:nvPr>
            <p:ph type="sldImg"/>
          </p:nvPr>
        </p:nvSpPr>
        <p:spPr>
          <a:ln/>
        </p:spPr>
      </p:sp>
      <p:sp>
        <p:nvSpPr>
          <p:cNvPr id="365571" name="Rectangle 3">
            <a:extLst>
              <a:ext uri="{FF2B5EF4-FFF2-40B4-BE49-F238E27FC236}">
                <a16:creationId xmlns:a16="http://schemas.microsoft.com/office/drawing/2014/main" id="{5B656800-AB68-422F-9DB1-E68DB35EBB3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5312AB-7409-4BDD-8A6E-14714741C1C5}"/>
              </a:ext>
            </a:extLst>
          </p:cNvPr>
          <p:cNvSpPr>
            <a:spLocks noGrp="1" noChangeArrowheads="1"/>
          </p:cNvSpPr>
          <p:nvPr>
            <p:ph type="sldNum" sz="quarter" idx="5"/>
          </p:nvPr>
        </p:nvSpPr>
        <p:spPr>
          <a:ln/>
        </p:spPr>
        <p:txBody>
          <a:bodyPr/>
          <a:lstStyle/>
          <a:p>
            <a:fld id="{37FB6898-4201-4460-ABD4-45009A7AC845}" type="slidenum">
              <a:rPr lang="en-US" altLang="zh-CN"/>
              <a:pPr/>
              <a:t>96</a:t>
            </a:fld>
            <a:endParaRPr lang="en-US" altLang="zh-CN"/>
          </a:p>
        </p:txBody>
      </p:sp>
      <p:sp>
        <p:nvSpPr>
          <p:cNvPr id="326658" name="Rectangle 2">
            <a:extLst>
              <a:ext uri="{FF2B5EF4-FFF2-40B4-BE49-F238E27FC236}">
                <a16:creationId xmlns:a16="http://schemas.microsoft.com/office/drawing/2014/main" id="{C295AD22-BC9A-43CB-BB55-035B2757447B}"/>
              </a:ext>
            </a:extLst>
          </p:cNvPr>
          <p:cNvSpPr>
            <a:spLocks noGrp="1" noRot="1" noChangeAspect="1" noChangeArrowheads="1" noTextEdit="1"/>
          </p:cNvSpPr>
          <p:nvPr>
            <p:ph type="sldImg"/>
          </p:nvPr>
        </p:nvSpPr>
        <p:spPr>
          <a:ln/>
        </p:spPr>
      </p:sp>
      <p:sp>
        <p:nvSpPr>
          <p:cNvPr id="326659" name="Rectangle 3">
            <a:extLst>
              <a:ext uri="{FF2B5EF4-FFF2-40B4-BE49-F238E27FC236}">
                <a16:creationId xmlns:a16="http://schemas.microsoft.com/office/drawing/2014/main" id="{AD5D547E-E802-4209-9489-CF5AC93BD40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C2F45C0-0A6E-490C-9A19-B074CF6BC8F4}"/>
              </a:ext>
            </a:extLst>
          </p:cNvPr>
          <p:cNvSpPr>
            <a:spLocks noGrp="1" noChangeArrowheads="1"/>
          </p:cNvSpPr>
          <p:nvPr>
            <p:ph type="sldNum" sz="quarter" idx="5"/>
          </p:nvPr>
        </p:nvSpPr>
        <p:spPr>
          <a:ln/>
        </p:spPr>
        <p:txBody>
          <a:bodyPr/>
          <a:lstStyle/>
          <a:p>
            <a:fld id="{577DFA72-E283-4EC8-96C2-4EEE948582A5}" type="slidenum">
              <a:rPr lang="en-US" altLang="zh-CN"/>
              <a:pPr/>
              <a:t>97</a:t>
            </a:fld>
            <a:endParaRPr lang="en-US" altLang="zh-CN"/>
          </a:p>
        </p:txBody>
      </p:sp>
      <p:sp>
        <p:nvSpPr>
          <p:cNvPr id="289794" name="Rectangle 2">
            <a:extLst>
              <a:ext uri="{FF2B5EF4-FFF2-40B4-BE49-F238E27FC236}">
                <a16:creationId xmlns:a16="http://schemas.microsoft.com/office/drawing/2014/main" id="{7ADA619D-776D-45C5-8C9F-836D1978116B}"/>
              </a:ext>
            </a:extLst>
          </p:cNvPr>
          <p:cNvSpPr>
            <a:spLocks noGrp="1" noRot="1" noChangeAspect="1" noChangeArrowheads="1" noTextEdit="1"/>
          </p:cNvSpPr>
          <p:nvPr>
            <p:ph type="sldImg"/>
          </p:nvPr>
        </p:nvSpPr>
        <p:spPr>
          <a:ln/>
        </p:spPr>
      </p:sp>
      <p:sp>
        <p:nvSpPr>
          <p:cNvPr id="289795" name="Rectangle 3">
            <a:extLst>
              <a:ext uri="{FF2B5EF4-FFF2-40B4-BE49-F238E27FC236}">
                <a16:creationId xmlns:a16="http://schemas.microsoft.com/office/drawing/2014/main" id="{DC9CA5CE-BF92-4C8A-AEB2-A9D2E15D63C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A4666E-55E4-45B8-BDC0-A6400B20B823}"/>
              </a:ext>
            </a:extLst>
          </p:cNvPr>
          <p:cNvSpPr>
            <a:spLocks noGrp="1" noChangeArrowheads="1"/>
          </p:cNvSpPr>
          <p:nvPr>
            <p:ph type="sldNum" sz="quarter" idx="5"/>
          </p:nvPr>
        </p:nvSpPr>
        <p:spPr>
          <a:ln/>
        </p:spPr>
        <p:txBody>
          <a:bodyPr/>
          <a:lstStyle/>
          <a:p>
            <a:fld id="{23EF60F4-1E6E-44AC-9B68-832245DBF93D}" type="slidenum">
              <a:rPr lang="en-US" altLang="zh-CN"/>
              <a:pPr/>
              <a:t>98</a:t>
            </a:fld>
            <a:endParaRPr lang="en-US" altLang="zh-CN"/>
          </a:p>
        </p:txBody>
      </p:sp>
      <p:sp>
        <p:nvSpPr>
          <p:cNvPr id="291842" name="Rectangle 2">
            <a:extLst>
              <a:ext uri="{FF2B5EF4-FFF2-40B4-BE49-F238E27FC236}">
                <a16:creationId xmlns:a16="http://schemas.microsoft.com/office/drawing/2014/main" id="{8DF1AC11-F4C6-4DD5-B60C-34864D9B7269}"/>
              </a:ext>
            </a:extLst>
          </p:cNvPr>
          <p:cNvSpPr>
            <a:spLocks noGrp="1" noRot="1" noChangeAspect="1" noChangeArrowheads="1" noTextEdit="1"/>
          </p:cNvSpPr>
          <p:nvPr>
            <p:ph type="sldImg"/>
          </p:nvPr>
        </p:nvSpPr>
        <p:spPr>
          <a:ln/>
        </p:spPr>
      </p:sp>
      <p:sp>
        <p:nvSpPr>
          <p:cNvPr id="291843" name="Rectangle 3">
            <a:extLst>
              <a:ext uri="{FF2B5EF4-FFF2-40B4-BE49-F238E27FC236}">
                <a16:creationId xmlns:a16="http://schemas.microsoft.com/office/drawing/2014/main" id="{5D7FA7AD-C52F-461A-BD14-EABFAA874AB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F3F8354-525B-4088-BF41-0AD42D929F7D}"/>
              </a:ext>
            </a:extLst>
          </p:cNvPr>
          <p:cNvSpPr>
            <a:spLocks noGrp="1" noChangeArrowheads="1"/>
          </p:cNvSpPr>
          <p:nvPr>
            <p:ph type="sldNum" sz="quarter" idx="5"/>
          </p:nvPr>
        </p:nvSpPr>
        <p:spPr>
          <a:ln/>
        </p:spPr>
        <p:txBody>
          <a:bodyPr/>
          <a:lstStyle/>
          <a:p>
            <a:fld id="{5FDD2F49-4BB2-4EFA-B231-7E4736287C55}" type="slidenum">
              <a:rPr lang="en-US" altLang="zh-CN"/>
              <a:pPr/>
              <a:t>99</a:t>
            </a:fld>
            <a:endParaRPr lang="en-US" altLang="zh-CN"/>
          </a:p>
        </p:txBody>
      </p:sp>
      <p:sp>
        <p:nvSpPr>
          <p:cNvPr id="295938" name="Rectangle 2">
            <a:extLst>
              <a:ext uri="{FF2B5EF4-FFF2-40B4-BE49-F238E27FC236}">
                <a16:creationId xmlns:a16="http://schemas.microsoft.com/office/drawing/2014/main" id="{76DC2DA2-6195-4245-BC85-24C71AEF372D}"/>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0425362C-E601-4D52-9C93-777D73043EEB}"/>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27496BF9-DC05-4F59-83D3-CC247188E5FA}"/>
              </a:ext>
            </a:extLst>
          </p:cNvPr>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a:t>单击此处编辑母版标题样式</a:t>
            </a:r>
          </a:p>
        </p:txBody>
      </p:sp>
      <p:sp>
        <p:nvSpPr>
          <p:cNvPr id="333827" name="Rectangle 3">
            <a:extLst>
              <a:ext uri="{FF2B5EF4-FFF2-40B4-BE49-F238E27FC236}">
                <a16:creationId xmlns:a16="http://schemas.microsoft.com/office/drawing/2014/main" id="{B4604F27-FAE3-461E-B8E4-C9CC4FC3A3A5}"/>
              </a:ext>
            </a:extLst>
          </p:cNvPr>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333828" name="Rectangle 4">
            <a:extLst>
              <a:ext uri="{FF2B5EF4-FFF2-40B4-BE49-F238E27FC236}">
                <a16:creationId xmlns:a16="http://schemas.microsoft.com/office/drawing/2014/main" id="{1C4F4430-B3FC-4EED-B5FC-3592E8128325}"/>
              </a:ext>
            </a:extLst>
          </p:cNvPr>
          <p:cNvSpPr>
            <a:spLocks noGrp="1" noChangeArrowheads="1"/>
          </p:cNvSpPr>
          <p:nvPr>
            <p:ph type="dt" sz="half" idx="2"/>
          </p:nvPr>
        </p:nvSpPr>
        <p:spPr>
          <a:xfrm>
            <a:off x="301625" y="6076950"/>
            <a:ext cx="2289175" cy="476250"/>
          </a:xfrm>
        </p:spPr>
        <p:txBody>
          <a:bodyPr/>
          <a:lstStyle>
            <a:lvl1pPr>
              <a:defRPr/>
            </a:lvl1pPr>
          </a:lstStyle>
          <a:p>
            <a:endParaRPr lang="en-US" altLang="zh-CN"/>
          </a:p>
        </p:txBody>
      </p:sp>
      <p:sp>
        <p:nvSpPr>
          <p:cNvPr id="333829" name="Rectangle 5">
            <a:extLst>
              <a:ext uri="{FF2B5EF4-FFF2-40B4-BE49-F238E27FC236}">
                <a16:creationId xmlns:a16="http://schemas.microsoft.com/office/drawing/2014/main" id="{1E98CE6B-1DDA-4EBF-A31D-D3B1B3A4FE89}"/>
              </a:ext>
            </a:extLst>
          </p:cNvPr>
          <p:cNvSpPr>
            <a:spLocks noGrp="1" noChangeArrowheads="1"/>
          </p:cNvSpPr>
          <p:nvPr>
            <p:ph type="ftr" sz="quarter" idx="3"/>
          </p:nvPr>
        </p:nvSpPr>
        <p:spPr>
          <a:xfrm>
            <a:off x="3124200" y="6076950"/>
            <a:ext cx="2895600" cy="476250"/>
          </a:xfrm>
        </p:spPr>
        <p:txBody>
          <a:bodyPr/>
          <a:lstStyle>
            <a:lvl1pPr>
              <a:defRPr/>
            </a:lvl1pPr>
          </a:lstStyle>
          <a:p>
            <a:endParaRPr lang="en-US" altLang="zh-CN"/>
          </a:p>
        </p:txBody>
      </p:sp>
      <p:sp>
        <p:nvSpPr>
          <p:cNvPr id="333830" name="Rectangle 6">
            <a:extLst>
              <a:ext uri="{FF2B5EF4-FFF2-40B4-BE49-F238E27FC236}">
                <a16:creationId xmlns:a16="http://schemas.microsoft.com/office/drawing/2014/main" id="{35E4C994-B5AC-4606-953B-D6F1AFF8EE91}"/>
              </a:ext>
            </a:extLst>
          </p:cNvPr>
          <p:cNvSpPr>
            <a:spLocks noGrp="1" noChangeArrowheads="1"/>
          </p:cNvSpPr>
          <p:nvPr>
            <p:ph type="sldNum" sz="quarter" idx="4"/>
          </p:nvPr>
        </p:nvSpPr>
        <p:spPr>
          <a:xfrm>
            <a:off x="6553200" y="6076950"/>
            <a:ext cx="2289175" cy="476250"/>
          </a:xfrm>
        </p:spPr>
        <p:txBody>
          <a:bodyPr/>
          <a:lstStyle>
            <a:lvl1pPr>
              <a:defRPr/>
            </a:lvl1pPr>
          </a:lstStyle>
          <a:p>
            <a:fld id="{F9561A3C-398C-4887-85B9-95B834A51256}"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C397-B31C-48F9-B327-E9520B9EFF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6B2F68-9D2E-420F-9C6E-798732EED0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6DFFE-BF1D-4784-9361-1A3C87EDEC07}"/>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F32AB807-2F3B-4E00-97B8-61E2E9D2FEA6}"/>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1F3FF880-EB61-41A1-97DB-E69FB5D065D2}"/>
              </a:ext>
            </a:extLst>
          </p:cNvPr>
          <p:cNvSpPr>
            <a:spLocks noGrp="1"/>
          </p:cNvSpPr>
          <p:nvPr>
            <p:ph type="sldNum" sz="quarter" idx="12"/>
          </p:nvPr>
        </p:nvSpPr>
        <p:spPr/>
        <p:txBody>
          <a:bodyPr/>
          <a:lstStyle>
            <a:lvl1pPr>
              <a:defRPr/>
            </a:lvl1pPr>
          </a:lstStyle>
          <a:p>
            <a:fld id="{7468E95A-E417-46BF-A650-756D520186C1}" type="slidenum">
              <a:rPr lang="en-US" altLang="zh-CN"/>
              <a:pPr/>
              <a:t>‹#›</a:t>
            </a:fld>
            <a:endParaRPr lang="en-US" altLang="zh-CN"/>
          </a:p>
        </p:txBody>
      </p:sp>
    </p:spTree>
    <p:extLst>
      <p:ext uri="{BB962C8B-B14F-4D97-AF65-F5344CB8AC3E}">
        <p14:creationId xmlns:p14="http://schemas.microsoft.com/office/powerpoint/2010/main" val="3033921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DC9DC-CBB5-427B-B9C6-E6EB85DD79D1}"/>
              </a:ext>
            </a:extLst>
          </p:cNvPr>
          <p:cNvSpPr>
            <a:spLocks noGrp="1"/>
          </p:cNvSpPr>
          <p:nvPr>
            <p:ph type="title" orient="vert"/>
          </p:nvPr>
        </p:nvSpPr>
        <p:spPr>
          <a:xfrm>
            <a:off x="6710363" y="685800"/>
            <a:ext cx="2135187" cy="5181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8B75D7-CDA1-4403-87EF-CCADA25CDC1E}"/>
              </a:ext>
            </a:extLst>
          </p:cNvPr>
          <p:cNvSpPr>
            <a:spLocks noGrp="1"/>
          </p:cNvSpPr>
          <p:nvPr>
            <p:ph type="body" orient="vert" idx="1"/>
          </p:nvPr>
        </p:nvSpPr>
        <p:spPr>
          <a:xfrm>
            <a:off x="301625" y="685800"/>
            <a:ext cx="6256338" cy="5181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425A9-2DE7-4455-A365-075A7F6088BF}"/>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D735C950-1E4B-46E1-B409-04974F1ABECC}"/>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037DEF85-51CF-4358-BBAB-50CE44A53B23}"/>
              </a:ext>
            </a:extLst>
          </p:cNvPr>
          <p:cNvSpPr>
            <a:spLocks noGrp="1"/>
          </p:cNvSpPr>
          <p:nvPr>
            <p:ph type="sldNum" sz="quarter" idx="12"/>
          </p:nvPr>
        </p:nvSpPr>
        <p:spPr/>
        <p:txBody>
          <a:bodyPr/>
          <a:lstStyle>
            <a:lvl1pPr>
              <a:defRPr/>
            </a:lvl1pPr>
          </a:lstStyle>
          <a:p>
            <a:fld id="{0CAC5F50-0CD6-4232-AA6B-2CE02C97274D}" type="slidenum">
              <a:rPr lang="en-US" altLang="zh-CN"/>
              <a:pPr/>
              <a:t>‹#›</a:t>
            </a:fld>
            <a:endParaRPr lang="en-US" altLang="zh-CN"/>
          </a:p>
        </p:txBody>
      </p:sp>
    </p:spTree>
    <p:extLst>
      <p:ext uri="{BB962C8B-B14F-4D97-AF65-F5344CB8AC3E}">
        <p14:creationId xmlns:p14="http://schemas.microsoft.com/office/powerpoint/2010/main" val="238592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8AB2-74FA-4608-BF27-0BB1AC8D860D}"/>
              </a:ext>
            </a:extLst>
          </p:cNvPr>
          <p:cNvSpPr>
            <a:spLocks noGrp="1"/>
          </p:cNvSpPr>
          <p:nvPr>
            <p:ph type="title"/>
          </p:nvPr>
        </p:nvSpPr>
        <p:spPr>
          <a:xfrm>
            <a:off x="301625" y="685800"/>
            <a:ext cx="854075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F318AD-F185-41F3-8A2A-21F28666378C}"/>
              </a:ext>
            </a:extLst>
          </p:cNvPr>
          <p:cNvSpPr>
            <a:spLocks noGrp="1"/>
          </p:cNvSpPr>
          <p:nvPr>
            <p:ph type="body" sz="half" idx="1"/>
          </p:nvPr>
        </p:nvSpPr>
        <p:spPr>
          <a:xfrm>
            <a:off x="304800" y="1981200"/>
            <a:ext cx="4194175"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BF3829-EE4B-4529-B8C4-3AC67154CF42}"/>
              </a:ext>
            </a:extLst>
          </p:cNvPr>
          <p:cNvSpPr>
            <a:spLocks noGrp="1"/>
          </p:cNvSpPr>
          <p:nvPr>
            <p:ph sz="half" idx="2"/>
          </p:nvPr>
        </p:nvSpPr>
        <p:spPr>
          <a:xfrm>
            <a:off x="4651375" y="1981200"/>
            <a:ext cx="4194175"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1C0070-580D-4D18-86CB-B77E9F12AA77}"/>
              </a:ext>
            </a:extLst>
          </p:cNvPr>
          <p:cNvSpPr>
            <a:spLocks noGrp="1"/>
          </p:cNvSpPr>
          <p:nvPr>
            <p:ph type="dt" sz="half" idx="10"/>
          </p:nvPr>
        </p:nvSpPr>
        <p:spPr>
          <a:xfrm>
            <a:off x="301625" y="6019800"/>
            <a:ext cx="2289175" cy="476250"/>
          </a:xfrm>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4CB788FC-F6FF-4DDC-AD1B-1AC51393F8F4}"/>
              </a:ext>
            </a:extLst>
          </p:cNvPr>
          <p:cNvSpPr>
            <a:spLocks noGrp="1"/>
          </p:cNvSpPr>
          <p:nvPr>
            <p:ph type="ftr" sz="quarter" idx="11"/>
          </p:nvPr>
        </p:nvSpPr>
        <p:spPr>
          <a:xfrm>
            <a:off x="3124200" y="6019800"/>
            <a:ext cx="2895600" cy="476250"/>
          </a:xfrm>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4A9BA786-38B7-4B97-AD66-5CE5FF7445F6}"/>
              </a:ext>
            </a:extLst>
          </p:cNvPr>
          <p:cNvSpPr>
            <a:spLocks noGrp="1"/>
          </p:cNvSpPr>
          <p:nvPr>
            <p:ph type="sldNum" sz="quarter" idx="12"/>
          </p:nvPr>
        </p:nvSpPr>
        <p:spPr>
          <a:xfrm>
            <a:off x="6553200" y="6019800"/>
            <a:ext cx="2289175" cy="476250"/>
          </a:xfrm>
        </p:spPr>
        <p:txBody>
          <a:bodyPr/>
          <a:lstStyle>
            <a:lvl1pPr>
              <a:defRPr/>
            </a:lvl1pPr>
          </a:lstStyle>
          <a:p>
            <a:fld id="{F686619E-2AA0-4C48-82E6-C89393DBCC8F}" type="slidenum">
              <a:rPr lang="en-US" altLang="zh-CN"/>
              <a:pPr/>
              <a:t>‹#›</a:t>
            </a:fld>
            <a:endParaRPr lang="en-US" altLang="zh-CN"/>
          </a:p>
        </p:txBody>
      </p:sp>
    </p:spTree>
    <p:extLst>
      <p:ext uri="{BB962C8B-B14F-4D97-AF65-F5344CB8AC3E}">
        <p14:creationId xmlns:p14="http://schemas.microsoft.com/office/powerpoint/2010/main" val="72937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140A-387E-4358-A378-AB855C8768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5B4B04-78AC-4320-A904-5C180A32D0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A3A56-22DF-4B7C-B8C7-31D74D93DBB6}"/>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3565F696-DF44-4578-BF26-3F17001BAA9E}"/>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078A226D-B66C-41CA-8F98-E320C574689E}"/>
              </a:ext>
            </a:extLst>
          </p:cNvPr>
          <p:cNvSpPr>
            <a:spLocks noGrp="1"/>
          </p:cNvSpPr>
          <p:nvPr>
            <p:ph type="sldNum" sz="quarter" idx="12"/>
          </p:nvPr>
        </p:nvSpPr>
        <p:spPr/>
        <p:txBody>
          <a:bodyPr/>
          <a:lstStyle>
            <a:lvl1pPr>
              <a:defRPr/>
            </a:lvl1pPr>
          </a:lstStyle>
          <a:p>
            <a:fld id="{AE2CDD1D-FDBE-460C-AF31-E5DB89F2EE4C}" type="slidenum">
              <a:rPr lang="en-US" altLang="zh-CN"/>
              <a:pPr/>
              <a:t>‹#›</a:t>
            </a:fld>
            <a:endParaRPr lang="en-US" altLang="zh-CN"/>
          </a:p>
        </p:txBody>
      </p:sp>
    </p:spTree>
    <p:extLst>
      <p:ext uri="{BB962C8B-B14F-4D97-AF65-F5344CB8AC3E}">
        <p14:creationId xmlns:p14="http://schemas.microsoft.com/office/powerpoint/2010/main" val="4183133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6AB0-CDC8-43EF-99AA-28F389A7767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88E57-D7F4-40BF-B0C7-A5B3D1CA991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82458461-ACE0-44E1-87E9-73AC168CA628}"/>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B24B5B5C-ED3D-4A6C-97FA-A7F4A41E2621}"/>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8871DB07-6AA6-4F9A-BF31-D249CCA99535}"/>
              </a:ext>
            </a:extLst>
          </p:cNvPr>
          <p:cNvSpPr>
            <a:spLocks noGrp="1"/>
          </p:cNvSpPr>
          <p:nvPr>
            <p:ph type="sldNum" sz="quarter" idx="12"/>
          </p:nvPr>
        </p:nvSpPr>
        <p:spPr/>
        <p:txBody>
          <a:bodyPr/>
          <a:lstStyle>
            <a:lvl1pPr>
              <a:defRPr/>
            </a:lvl1pPr>
          </a:lstStyle>
          <a:p>
            <a:fld id="{D41D2A25-1FA0-4502-A0CC-503FAD49B134}" type="slidenum">
              <a:rPr lang="en-US" altLang="zh-CN"/>
              <a:pPr/>
              <a:t>‹#›</a:t>
            </a:fld>
            <a:endParaRPr lang="en-US" altLang="zh-CN"/>
          </a:p>
        </p:txBody>
      </p:sp>
    </p:spTree>
    <p:extLst>
      <p:ext uri="{BB962C8B-B14F-4D97-AF65-F5344CB8AC3E}">
        <p14:creationId xmlns:p14="http://schemas.microsoft.com/office/powerpoint/2010/main" val="460627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0B5E-D869-4594-A250-FBFCDCB28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A8B53-004F-45A6-9C1A-D965222EAD75}"/>
              </a:ext>
            </a:extLst>
          </p:cNvPr>
          <p:cNvSpPr>
            <a:spLocks noGrp="1"/>
          </p:cNvSpPr>
          <p:nvPr>
            <p:ph sz="half" idx="1"/>
          </p:nvPr>
        </p:nvSpPr>
        <p:spPr>
          <a:xfrm>
            <a:off x="304800" y="1981200"/>
            <a:ext cx="4194175"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E66F79-82A6-4FE1-B964-BEF3AFF5575D}"/>
              </a:ext>
            </a:extLst>
          </p:cNvPr>
          <p:cNvSpPr>
            <a:spLocks noGrp="1"/>
          </p:cNvSpPr>
          <p:nvPr>
            <p:ph sz="half" idx="2"/>
          </p:nvPr>
        </p:nvSpPr>
        <p:spPr>
          <a:xfrm>
            <a:off x="4651375" y="1981200"/>
            <a:ext cx="4194175"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73BA74-13BD-4375-B958-1796821B5E33}"/>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FA0A5047-EF1C-43C7-9707-13BE1F779401}"/>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4B1EC428-22FD-4DFF-AF74-3BE9A02CEF31}"/>
              </a:ext>
            </a:extLst>
          </p:cNvPr>
          <p:cNvSpPr>
            <a:spLocks noGrp="1"/>
          </p:cNvSpPr>
          <p:nvPr>
            <p:ph type="sldNum" sz="quarter" idx="12"/>
          </p:nvPr>
        </p:nvSpPr>
        <p:spPr/>
        <p:txBody>
          <a:bodyPr/>
          <a:lstStyle>
            <a:lvl1pPr>
              <a:defRPr/>
            </a:lvl1pPr>
          </a:lstStyle>
          <a:p>
            <a:fld id="{A0EE9608-8FCD-4122-B434-0949023E6D84}" type="slidenum">
              <a:rPr lang="en-US" altLang="zh-CN"/>
              <a:pPr/>
              <a:t>‹#›</a:t>
            </a:fld>
            <a:endParaRPr lang="en-US" altLang="zh-CN"/>
          </a:p>
        </p:txBody>
      </p:sp>
    </p:spTree>
    <p:extLst>
      <p:ext uri="{BB962C8B-B14F-4D97-AF65-F5344CB8AC3E}">
        <p14:creationId xmlns:p14="http://schemas.microsoft.com/office/powerpoint/2010/main" val="1012635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EB6-DBED-4D80-B4A8-FB2419B3F552}"/>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768D51-E18A-46C0-B905-7F71036D815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7AE572-4ACA-45E8-9AC2-D71F322A3A2F}"/>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3675F-5A3F-4F1B-A623-65A1754254C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FDC390-A847-4E9A-BE24-8525622ECB2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5A5B93-D603-432C-AC1D-9558DA05E9BD}"/>
              </a:ext>
            </a:extLst>
          </p:cNvPr>
          <p:cNvSpPr>
            <a:spLocks noGrp="1"/>
          </p:cNvSpPr>
          <p:nvPr>
            <p:ph type="dt" sz="half" idx="10"/>
          </p:nvPr>
        </p:nvSpPr>
        <p:spPr/>
        <p:txBody>
          <a:bodyPr/>
          <a:lstStyle>
            <a:lvl1pPr>
              <a:defRPr/>
            </a:lvl1pPr>
          </a:lstStyle>
          <a:p>
            <a:endParaRPr lang="en-US" altLang="zh-CN"/>
          </a:p>
        </p:txBody>
      </p:sp>
      <p:sp>
        <p:nvSpPr>
          <p:cNvPr id="8" name="Footer Placeholder 7">
            <a:extLst>
              <a:ext uri="{FF2B5EF4-FFF2-40B4-BE49-F238E27FC236}">
                <a16:creationId xmlns:a16="http://schemas.microsoft.com/office/drawing/2014/main" id="{B1698198-DA85-4112-A4DB-5E3DD7D9E062}"/>
              </a:ext>
            </a:extLst>
          </p:cNvPr>
          <p:cNvSpPr>
            <a:spLocks noGrp="1"/>
          </p:cNvSpPr>
          <p:nvPr>
            <p:ph type="ftr" sz="quarter" idx="11"/>
          </p:nvPr>
        </p:nvSpPr>
        <p:spPr/>
        <p:txBody>
          <a:bodyPr/>
          <a:lstStyle>
            <a:lvl1pPr>
              <a:defRPr/>
            </a:lvl1pPr>
          </a:lstStyle>
          <a:p>
            <a:endParaRPr lang="en-US" altLang="zh-CN"/>
          </a:p>
        </p:txBody>
      </p:sp>
      <p:sp>
        <p:nvSpPr>
          <p:cNvPr id="9" name="Slide Number Placeholder 8">
            <a:extLst>
              <a:ext uri="{FF2B5EF4-FFF2-40B4-BE49-F238E27FC236}">
                <a16:creationId xmlns:a16="http://schemas.microsoft.com/office/drawing/2014/main" id="{0BB2DB08-12FC-4F40-9E95-346C83637585}"/>
              </a:ext>
            </a:extLst>
          </p:cNvPr>
          <p:cNvSpPr>
            <a:spLocks noGrp="1"/>
          </p:cNvSpPr>
          <p:nvPr>
            <p:ph type="sldNum" sz="quarter" idx="12"/>
          </p:nvPr>
        </p:nvSpPr>
        <p:spPr/>
        <p:txBody>
          <a:bodyPr/>
          <a:lstStyle>
            <a:lvl1pPr>
              <a:defRPr/>
            </a:lvl1pPr>
          </a:lstStyle>
          <a:p>
            <a:fld id="{FDB499C7-B0C3-4CCD-B6D0-1067D371B663}" type="slidenum">
              <a:rPr lang="en-US" altLang="zh-CN"/>
              <a:pPr/>
              <a:t>‹#›</a:t>
            </a:fld>
            <a:endParaRPr lang="en-US" altLang="zh-CN"/>
          </a:p>
        </p:txBody>
      </p:sp>
    </p:spTree>
    <p:extLst>
      <p:ext uri="{BB962C8B-B14F-4D97-AF65-F5344CB8AC3E}">
        <p14:creationId xmlns:p14="http://schemas.microsoft.com/office/powerpoint/2010/main" val="107601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19CC-08D5-462B-AE03-E5AA985C7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85835D-824C-456C-B7B1-72B9182586CF}"/>
              </a:ext>
            </a:extLst>
          </p:cNvPr>
          <p:cNvSpPr>
            <a:spLocks noGrp="1"/>
          </p:cNvSpPr>
          <p:nvPr>
            <p:ph type="dt" sz="half" idx="10"/>
          </p:nvPr>
        </p:nvSpPr>
        <p:spPr/>
        <p:txBody>
          <a:bodyPr/>
          <a:lstStyle>
            <a:lvl1pPr>
              <a:defRPr/>
            </a:lvl1pPr>
          </a:lstStyle>
          <a:p>
            <a:endParaRPr lang="en-US" altLang="zh-CN"/>
          </a:p>
        </p:txBody>
      </p:sp>
      <p:sp>
        <p:nvSpPr>
          <p:cNvPr id="4" name="Footer Placeholder 3">
            <a:extLst>
              <a:ext uri="{FF2B5EF4-FFF2-40B4-BE49-F238E27FC236}">
                <a16:creationId xmlns:a16="http://schemas.microsoft.com/office/drawing/2014/main" id="{1D79312E-3CFD-4160-B3BD-C20CA212F273}"/>
              </a:ext>
            </a:extLst>
          </p:cNvPr>
          <p:cNvSpPr>
            <a:spLocks noGrp="1"/>
          </p:cNvSpPr>
          <p:nvPr>
            <p:ph type="ftr" sz="quarter" idx="11"/>
          </p:nvPr>
        </p:nvSpPr>
        <p:spPr/>
        <p:txBody>
          <a:bodyPr/>
          <a:lstStyle>
            <a:lvl1pPr>
              <a:defRPr/>
            </a:lvl1pPr>
          </a:lstStyle>
          <a:p>
            <a:endParaRPr lang="en-US" altLang="zh-CN"/>
          </a:p>
        </p:txBody>
      </p:sp>
      <p:sp>
        <p:nvSpPr>
          <p:cNvPr id="5" name="Slide Number Placeholder 4">
            <a:extLst>
              <a:ext uri="{FF2B5EF4-FFF2-40B4-BE49-F238E27FC236}">
                <a16:creationId xmlns:a16="http://schemas.microsoft.com/office/drawing/2014/main" id="{53B4686B-9A8E-4CB7-B094-7FCE22C20538}"/>
              </a:ext>
            </a:extLst>
          </p:cNvPr>
          <p:cNvSpPr>
            <a:spLocks noGrp="1"/>
          </p:cNvSpPr>
          <p:nvPr>
            <p:ph type="sldNum" sz="quarter" idx="12"/>
          </p:nvPr>
        </p:nvSpPr>
        <p:spPr/>
        <p:txBody>
          <a:bodyPr/>
          <a:lstStyle>
            <a:lvl1pPr>
              <a:defRPr/>
            </a:lvl1pPr>
          </a:lstStyle>
          <a:p>
            <a:fld id="{C0EEE5F4-0BE2-4812-AFD0-CE0E12E7FD8B}" type="slidenum">
              <a:rPr lang="en-US" altLang="zh-CN"/>
              <a:pPr/>
              <a:t>‹#›</a:t>
            </a:fld>
            <a:endParaRPr lang="en-US" altLang="zh-CN"/>
          </a:p>
        </p:txBody>
      </p:sp>
    </p:spTree>
    <p:extLst>
      <p:ext uri="{BB962C8B-B14F-4D97-AF65-F5344CB8AC3E}">
        <p14:creationId xmlns:p14="http://schemas.microsoft.com/office/powerpoint/2010/main" val="241639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2D07F-5706-4858-9377-7FBC12FD52FA}"/>
              </a:ext>
            </a:extLst>
          </p:cNvPr>
          <p:cNvSpPr>
            <a:spLocks noGrp="1"/>
          </p:cNvSpPr>
          <p:nvPr>
            <p:ph type="dt" sz="half" idx="10"/>
          </p:nvPr>
        </p:nvSpPr>
        <p:spPr/>
        <p:txBody>
          <a:bodyPr/>
          <a:lstStyle>
            <a:lvl1pPr>
              <a:defRPr/>
            </a:lvl1pPr>
          </a:lstStyle>
          <a:p>
            <a:endParaRPr lang="en-US" altLang="zh-CN"/>
          </a:p>
        </p:txBody>
      </p:sp>
      <p:sp>
        <p:nvSpPr>
          <p:cNvPr id="3" name="Footer Placeholder 2">
            <a:extLst>
              <a:ext uri="{FF2B5EF4-FFF2-40B4-BE49-F238E27FC236}">
                <a16:creationId xmlns:a16="http://schemas.microsoft.com/office/drawing/2014/main" id="{E37A90AC-8A25-43C2-84D4-AFF5B68C98F3}"/>
              </a:ext>
            </a:extLst>
          </p:cNvPr>
          <p:cNvSpPr>
            <a:spLocks noGrp="1"/>
          </p:cNvSpPr>
          <p:nvPr>
            <p:ph type="ftr" sz="quarter" idx="11"/>
          </p:nvPr>
        </p:nvSpPr>
        <p:spPr/>
        <p:txBody>
          <a:bodyPr/>
          <a:lstStyle>
            <a:lvl1pPr>
              <a:defRPr/>
            </a:lvl1pPr>
          </a:lstStyle>
          <a:p>
            <a:endParaRPr lang="en-US" altLang="zh-CN"/>
          </a:p>
        </p:txBody>
      </p:sp>
      <p:sp>
        <p:nvSpPr>
          <p:cNvPr id="4" name="Slide Number Placeholder 3">
            <a:extLst>
              <a:ext uri="{FF2B5EF4-FFF2-40B4-BE49-F238E27FC236}">
                <a16:creationId xmlns:a16="http://schemas.microsoft.com/office/drawing/2014/main" id="{A07D027F-3240-4C41-816C-F6EC505A0417}"/>
              </a:ext>
            </a:extLst>
          </p:cNvPr>
          <p:cNvSpPr>
            <a:spLocks noGrp="1"/>
          </p:cNvSpPr>
          <p:nvPr>
            <p:ph type="sldNum" sz="quarter" idx="12"/>
          </p:nvPr>
        </p:nvSpPr>
        <p:spPr/>
        <p:txBody>
          <a:bodyPr/>
          <a:lstStyle>
            <a:lvl1pPr>
              <a:defRPr/>
            </a:lvl1pPr>
          </a:lstStyle>
          <a:p>
            <a:fld id="{8D8BE04E-2989-4994-87D9-D0A25E208B85}" type="slidenum">
              <a:rPr lang="en-US" altLang="zh-CN"/>
              <a:pPr/>
              <a:t>‹#›</a:t>
            </a:fld>
            <a:endParaRPr lang="en-US" altLang="zh-CN"/>
          </a:p>
        </p:txBody>
      </p:sp>
    </p:spTree>
    <p:extLst>
      <p:ext uri="{BB962C8B-B14F-4D97-AF65-F5344CB8AC3E}">
        <p14:creationId xmlns:p14="http://schemas.microsoft.com/office/powerpoint/2010/main" val="77399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4D12-B915-4FAB-BF20-1068DD62926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CCA1D9-C50F-43F3-9398-3475124891D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6E66F3-83B4-442E-ABB5-B13AC3E14DF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D798A7-D9DB-45D4-8B35-3258A4D86F81}"/>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EDA4613F-56BE-4C51-B46F-4D5E8B391C76}"/>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62111500-FFFC-4CAF-BEF8-F19858B9F92E}"/>
              </a:ext>
            </a:extLst>
          </p:cNvPr>
          <p:cNvSpPr>
            <a:spLocks noGrp="1"/>
          </p:cNvSpPr>
          <p:nvPr>
            <p:ph type="sldNum" sz="quarter" idx="12"/>
          </p:nvPr>
        </p:nvSpPr>
        <p:spPr/>
        <p:txBody>
          <a:bodyPr/>
          <a:lstStyle>
            <a:lvl1pPr>
              <a:defRPr/>
            </a:lvl1pPr>
          </a:lstStyle>
          <a:p>
            <a:fld id="{82AE482A-6368-4954-AE3C-502DC17FA31D}" type="slidenum">
              <a:rPr lang="en-US" altLang="zh-CN"/>
              <a:pPr/>
              <a:t>‹#›</a:t>
            </a:fld>
            <a:endParaRPr lang="en-US" altLang="zh-CN"/>
          </a:p>
        </p:txBody>
      </p:sp>
    </p:spTree>
    <p:extLst>
      <p:ext uri="{BB962C8B-B14F-4D97-AF65-F5344CB8AC3E}">
        <p14:creationId xmlns:p14="http://schemas.microsoft.com/office/powerpoint/2010/main" val="2812480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CAD7-2F85-4780-B3C5-AE6259314DE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5FB2BD-ACFC-44DE-9B78-7FCE00EAD2E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4B1E7-3133-47D7-84D3-B3207FBA47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9258E1-A808-4ABC-9922-175BDF884089}"/>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601B49EE-D814-44FD-828F-063CDC82F4BB}"/>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E23745F6-6477-48E4-9BD7-02E382349CE6}"/>
              </a:ext>
            </a:extLst>
          </p:cNvPr>
          <p:cNvSpPr>
            <a:spLocks noGrp="1"/>
          </p:cNvSpPr>
          <p:nvPr>
            <p:ph type="sldNum" sz="quarter" idx="12"/>
          </p:nvPr>
        </p:nvSpPr>
        <p:spPr/>
        <p:txBody>
          <a:bodyPr/>
          <a:lstStyle>
            <a:lvl1pPr>
              <a:defRPr/>
            </a:lvl1pPr>
          </a:lstStyle>
          <a:p>
            <a:fld id="{019698C8-BF7A-456C-8BF9-E28E14BDA0A6}" type="slidenum">
              <a:rPr lang="en-US" altLang="zh-CN"/>
              <a:pPr/>
              <a:t>‹#›</a:t>
            </a:fld>
            <a:endParaRPr lang="en-US" altLang="zh-CN"/>
          </a:p>
        </p:txBody>
      </p:sp>
    </p:spTree>
    <p:extLst>
      <p:ext uri="{BB962C8B-B14F-4D97-AF65-F5344CB8AC3E}">
        <p14:creationId xmlns:p14="http://schemas.microsoft.com/office/powerpoint/2010/main" val="3721385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e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18FE1A34-9751-4B84-9C3A-E12149D955A5}"/>
              </a:ext>
            </a:extLst>
          </p:cNvPr>
          <p:cNvSpPr>
            <a:spLocks noGrp="1" noRot="1" noChangeArrowheads="1"/>
          </p:cNvSpPr>
          <p:nvPr>
            <p:ph type="title"/>
          </p:nvPr>
        </p:nvSpPr>
        <p:spPr bwMode="auto">
          <a:xfrm>
            <a:off x="301625" y="6858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32803" name="Rectangle 3">
            <a:extLst>
              <a:ext uri="{FF2B5EF4-FFF2-40B4-BE49-F238E27FC236}">
                <a16:creationId xmlns:a16="http://schemas.microsoft.com/office/drawing/2014/main" id="{3D860CBE-720D-46D8-9FF4-82DEFB720117}"/>
              </a:ext>
            </a:extLst>
          </p:cNvPr>
          <p:cNvSpPr>
            <a:spLocks noGrp="1" noRot="1" noChangeArrowheads="1"/>
          </p:cNvSpPr>
          <p:nvPr>
            <p:ph type="body" idx="1"/>
          </p:nvPr>
        </p:nvSpPr>
        <p:spPr bwMode="auto">
          <a:xfrm>
            <a:off x="304800" y="1981200"/>
            <a:ext cx="8540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2804" name="Rectangle 4">
            <a:extLst>
              <a:ext uri="{FF2B5EF4-FFF2-40B4-BE49-F238E27FC236}">
                <a16:creationId xmlns:a16="http://schemas.microsoft.com/office/drawing/2014/main" id="{A6C3B971-799D-4E97-BBE7-49F7BF5FE692}"/>
              </a:ext>
            </a:extLst>
          </p:cNvPr>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332805" name="Rectangle 5">
            <a:extLst>
              <a:ext uri="{FF2B5EF4-FFF2-40B4-BE49-F238E27FC236}">
                <a16:creationId xmlns:a16="http://schemas.microsoft.com/office/drawing/2014/main" id="{7BDD4D54-4173-41D7-8FCA-9F1EF0F1A108}"/>
              </a:ext>
            </a:extLst>
          </p:cNvPr>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332806" name="Rectangle 6">
            <a:extLst>
              <a:ext uri="{FF2B5EF4-FFF2-40B4-BE49-F238E27FC236}">
                <a16:creationId xmlns:a16="http://schemas.microsoft.com/office/drawing/2014/main" id="{140B1A68-8C84-4D56-8840-9437EAAE51D2}"/>
              </a:ext>
            </a:extLst>
          </p:cNvPr>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B9FB382-6A3A-4DC0-B311-4FE9D316023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4.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slide" Target="slide18.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slideLayout" Target="../slideLayouts/slideLayout12.xml" /><Relationship Id="rId1" Type="http://schemas.openxmlformats.org/officeDocument/2006/relationships/vmlDrawing" Target="../drawings/vmlDrawing2.vml" /><Relationship Id="rId5" Type="http://schemas.openxmlformats.org/officeDocument/2006/relationships/image" Target="../media/image5.wmf" /><Relationship Id="rId4" Type="http://schemas.openxmlformats.org/officeDocument/2006/relationships/oleObject" Target="../embeddings/oleObject2.bin"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 /><Relationship Id="rId2" Type="http://schemas.openxmlformats.org/officeDocument/2006/relationships/slideLayout" Target="../slideLayouts/slideLayout2.xml" /><Relationship Id="rId1" Type="http://schemas.openxmlformats.org/officeDocument/2006/relationships/vmlDrawing" Target="../drawings/vmlDrawing3.vml"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4.vml" /><Relationship Id="rId4" Type="http://schemas.openxmlformats.org/officeDocument/2006/relationships/image" Target="../media/image9.png" /></Relationships>
</file>

<file path=ppt/slides/_rels/slide2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 /><Relationship Id="rId2" Type="http://schemas.openxmlformats.org/officeDocument/2006/relationships/slideLayout" Target="../slideLayouts/slideLayout2.xml" /><Relationship Id="rId1" Type="http://schemas.openxmlformats.org/officeDocument/2006/relationships/vmlDrawing" Target="../drawings/vmlDrawing5.vml" /><Relationship Id="rId4" Type="http://schemas.openxmlformats.org/officeDocument/2006/relationships/image" Target="../media/image13.png" /></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 /><Relationship Id="rId2" Type="http://schemas.openxmlformats.org/officeDocument/2006/relationships/slideLayout" Target="../slideLayouts/slideLayout2.xml" /><Relationship Id="rId1" Type="http://schemas.openxmlformats.org/officeDocument/2006/relationships/vmlDrawing" Target="../drawings/vmlDrawing6.vml" /><Relationship Id="rId4" Type="http://schemas.openxmlformats.org/officeDocument/2006/relationships/image" Target="../media/image1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 /><Relationship Id="rId2" Type="http://schemas.openxmlformats.org/officeDocument/2006/relationships/slideLayout" Target="../slideLayouts/slideLayout2.xml" /><Relationship Id="rId1" Type="http://schemas.openxmlformats.org/officeDocument/2006/relationships/vmlDrawing" Target="../drawings/vmlDrawing7.vml" /><Relationship Id="rId4" Type="http://schemas.openxmlformats.org/officeDocument/2006/relationships/image" Target="../media/image15.png" /></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 /><Relationship Id="rId2" Type="http://schemas.openxmlformats.org/officeDocument/2006/relationships/slideLayout" Target="../slideLayouts/slideLayout2.xml" /><Relationship Id="rId1" Type="http://schemas.openxmlformats.org/officeDocument/2006/relationships/vmlDrawing" Target="../drawings/vmlDrawing8.vml" /><Relationship Id="rId4" Type="http://schemas.openxmlformats.org/officeDocument/2006/relationships/image" Target="../media/image16.png" /></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 /><Relationship Id="rId2" Type="http://schemas.openxmlformats.org/officeDocument/2006/relationships/slideLayout" Target="../slideLayouts/slideLayout2.xml" /><Relationship Id="rId1" Type="http://schemas.openxmlformats.org/officeDocument/2006/relationships/vmlDrawing" Target="../drawings/vmlDrawing9.vml" /><Relationship Id="rId4" Type="http://schemas.openxmlformats.org/officeDocument/2006/relationships/image" Target="../media/image17.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 /><Relationship Id="rId2" Type="http://schemas.openxmlformats.org/officeDocument/2006/relationships/slideLayout" Target="../slideLayouts/slideLayout2.xml" /><Relationship Id="rId1" Type="http://schemas.openxmlformats.org/officeDocument/2006/relationships/vmlDrawing" Target="../drawings/vmlDrawing10.vml" /><Relationship Id="rId4" Type="http://schemas.openxmlformats.org/officeDocument/2006/relationships/image" Target="../media/image19.png"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xml" /><Relationship Id="rId1" Type="http://schemas.openxmlformats.org/officeDocument/2006/relationships/vmlDrawing" Target="../drawings/vmlDrawing11.vml" /><Relationship Id="rId5" Type="http://schemas.openxmlformats.org/officeDocument/2006/relationships/image" Target="../media/image20.png" /><Relationship Id="rId4" Type="http://schemas.openxmlformats.org/officeDocument/2006/relationships/oleObject" Target="../embeddings/oleObject11.bin"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12.xml" /></Relationships>
</file>

<file path=ppt/slides/_rels/slide6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12.xml" /></Relationships>
</file>

<file path=ppt/slides/_rels/slide65.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12.xml" /></Relationships>
</file>

<file path=ppt/slides/_rels/slide67.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12.xml" /></Relationships>
</file>

<file path=ppt/slides/_rels/slide6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image" Target="../media/image28.jpeg" /><Relationship Id="rId1" Type="http://schemas.openxmlformats.org/officeDocument/2006/relationships/slideLayout" Target="../slideLayouts/slideLayout4.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30.wmf"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2.bin" /><Relationship Id="rId2" Type="http://schemas.openxmlformats.org/officeDocument/2006/relationships/slideLayout" Target="../slideLayouts/slideLayout2.xml" /><Relationship Id="rId1" Type="http://schemas.openxmlformats.org/officeDocument/2006/relationships/vmlDrawing" Target="../drawings/vmlDrawing12.vml" /><Relationship Id="rId4" Type="http://schemas.openxmlformats.org/officeDocument/2006/relationships/image" Target="../media/image32.wmf" /></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 /><Relationship Id="rId2" Type="http://schemas.openxmlformats.org/officeDocument/2006/relationships/slideLayout" Target="../slideLayouts/slideLayout2.xml" /><Relationship Id="rId1" Type="http://schemas.openxmlformats.org/officeDocument/2006/relationships/vmlDrawing" Target="../drawings/vmlDrawing13.vml" /><Relationship Id="rId4" Type="http://schemas.openxmlformats.org/officeDocument/2006/relationships/image" Target="../media/image32.wmf"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bin" /><Relationship Id="rId2" Type="http://schemas.openxmlformats.org/officeDocument/2006/relationships/slideLayout" Target="../slideLayouts/slideLayout12.xml" /><Relationship Id="rId1" Type="http://schemas.openxmlformats.org/officeDocument/2006/relationships/vmlDrawing" Target="../drawings/vmlDrawing14.vml" /><Relationship Id="rId4" Type="http://schemas.openxmlformats.org/officeDocument/2006/relationships/image" Target="../media/image33.pn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5.bin" /><Relationship Id="rId2" Type="http://schemas.openxmlformats.org/officeDocument/2006/relationships/slideLayout" Target="../slideLayouts/slideLayout2.xml" /><Relationship Id="rId1" Type="http://schemas.openxmlformats.org/officeDocument/2006/relationships/vmlDrawing" Target="../drawings/vmlDrawing15.vml" /><Relationship Id="rId4" Type="http://schemas.openxmlformats.org/officeDocument/2006/relationships/image" Target="../media/image34.png" /></Relationships>
</file>

<file path=ppt/slides/_rels/slide87.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notesSlide" Target="../notesSlides/notesSlide6.xml"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descr="27_17036">
            <a:extLst>
              <a:ext uri="{FF2B5EF4-FFF2-40B4-BE49-F238E27FC236}">
                <a16:creationId xmlns:a16="http://schemas.microsoft.com/office/drawing/2014/main" id="{14BB51AE-3E84-4A6B-A4AA-3B1E8B8E6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33375"/>
            <a:ext cx="5329237" cy="4824413"/>
          </a:xfrm>
          <a:prstGeom prst="rect">
            <a:avLst/>
          </a:prstGeom>
          <a:noFill/>
          <a:extLst>
            <a:ext uri="{909E8E84-426E-40DD-AFC4-6F175D3DCCD1}">
              <a14:hiddenFill xmlns:a14="http://schemas.microsoft.com/office/drawing/2010/main">
                <a:solidFill>
                  <a:srgbClr val="FFFFFF"/>
                </a:solidFill>
              </a14:hiddenFill>
            </a:ext>
          </a:extLst>
        </p:spPr>
      </p:pic>
      <p:sp>
        <p:nvSpPr>
          <p:cNvPr id="90117" name="Rectangle 5">
            <a:extLst>
              <a:ext uri="{FF2B5EF4-FFF2-40B4-BE49-F238E27FC236}">
                <a16:creationId xmlns:a16="http://schemas.microsoft.com/office/drawing/2014/main" id="{2C1341AF-F8DF-42D2-A4AC-715CC71D937F}"/>
              </a:ext>
            </a:extLst>
          </p:cNvPr>
          <p:cNvSpPr>
            <a:spLocks noChangeArrowheads="1"/>
          </p:cNvSpPr>
          <p:nvPr/>
        </p:nvSpPr>
        <p:spPr bwMode="auto">
          <a:xfrm>
            <a:off x="755650" y="5214938"/>
            <a:ext cx="77724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just"/>
            <a:r>
              <a:rPr lang="zh-CN" altLang="en-GB" sz="5500" b="1">
                <a:latin typeface="隶书_GB2312"/>
                <a:ea typeface="文鼎魏碑体简" pitchFamily="18" charset="-127"/>
              </a:rPr>
              <a:t>《地质学基础</a:t>
            </a:r>
            <a:r>
              <a:rPr lang="en-GB" altLang="zh-CN" sz="5500" b="1">
                <a:latin typeface="隶书_GB2312"/>
                <a:ea typeface="文鼎魏碑体简" pitchFamily="18" charset="-127"/>
              </a:rPr>
              <a:t>》</a:t>
            </a:r>
            <a:r>
              <a:rPr lang="zh-CN" altLang="en-GB" sz="5500" b="1">
                <a:latin typeface="隶书_GB2312"/>
                <a:ea typeface="文鼎魏碑体简" pitchFamily="18" charset="-127"/>
              </a:rPr>
              <a:t>复习课</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4CED45E4-6A0A-43CD-8F39-B449EC8E316B}"/>
              </a:ext>
            </a:extLst>
          </p:cNvPr>
          <p:cNvSpPr>
            <a:spLocks noGrp="1" noRot="1" noChangeArrowheads="1"/>
          </p:cNvSpPr>
          <p:nvPr>
            <p:ph type="title"/>
          </p:nvPr>
        </p:nvSpPr>
        <p:spPr>
          <a:xfrm>
            <a:off x="323850" y="1341438"/>
            <a:ext cx="3960813" cy="649287"/>
          </a:xfrm>
        </p:spPr>
        <p:txBody>
          <a:bodyPr/>
          <a:lstStyle/>
          <a:p>
            <a:pPr algn="l"/>
            <a:r>
              <a:rPr lang="zh-CN" altLang="en-US" sz="3200" b="1">
                <a:solidFill>
                  <a:srgbClr val="D40028"/>
                </a:solidFill>
                <a:ea typeface="楷体_GB2312" pitchFamily="49" charset="-122"/>
              </a:rPr>
              <a:t>一、地球的外部圈层</a:t>
            </a:r>
          </a:p>
        </p:txBody>
      </p:sp>
      <p:sp>
        <p:nvSpPr>
          <p:cNvPr id="335875" name="Rectangle 3">
            <a:extLst>
              <a:ext uri="{FF2B5EF4-FFF2-40B4-BE49-F238E27FC236}">
                <a16:creationId xmlns:a16="http://schemas.microsoft.com/office/drawing/2014/main" id="{34B85405-DC6F-4280-A291-49376FBF390C}"/>
              </a:ext>
            </a:extLst>
          </p:cNvPr>
          <p:cNvSpPr>
            <a:spLocks noGrp="1" noRot="1" noChangeArrowheads="1"/>
          </p:cNvSpPr>
          <p:nvPr>
            <p:ph type="body" idx="1"/>
          </p:nvPr>
        </p:nvSpPr>
        <p:spPr>
          <a:xfrm>
            <a:off x="179388" y="1916113"/>
            <a:ext cx="5400675" cy="4681537"/>
          </a:xfrm>
        </p:spPr>
        <p:txBody>
          <a:bodyPr/>
          <a:lstStyle/>
          <a:p>
            <a:pPr>
              <a:lnSpc>
                <a:spcPct val="90000"/>
              </a:lnSpc>
              <a:spcBef>
                <a:spcPct val="50000"/>
              </a:spcBef>
              <a:buClrTx/>
              <a:buSzTx/>
              <a:buFontTx/>
              <a:buNone/>
            </a:pPr>
            <a:r>
              <a:rPr kumimoji="1" lang="en-US" altLang="zh-CN" sz="2800" b="1">
                <a:solidFill>
                  <a:srgbClr val="FFCCFF"/>
                </a:solidFill>
                <a:latin typeface="楷体_GB2312" pitchFamily="49" charset="-122"/>
                <a:ea typeface="楷体_GB2312" pitchFamily="49" charset="-122"/>
              </a:rPr>
              <a:t>  </a:t>
            </a:r>
            <a:r>
              <a:rPr kumimoji="1" lang="zh-CN" altLang="en-US" sz="2800" b="1">
                <a:solidFill>
                  <a:srgbClr val="D40028"/>
                </a:solidFill>
                <a:latin typeface="楷体_GB2312" pitchFamily="49" charset="-122"/>
                <a:ea typeface="楷体_GB2312" pitchFamily="49" charset="-122"/>
              </a:rPr>
              <a:t>大气圈</a:t>
            </a:r>
            <a:r>
              <a:rPr kumimoji="1" lang="en-US" altLang="zh-CN" sz="2800" b="1">
                <a:solidFill>
                  <a:srgbClr val="D40028"/>
                </a:solidFill>
                <a:latin typeface="楷体_GB2312" pitchFamily="49" charset="-122"/>
                <a:ea typeface="楷体_GB2312" pitchFamily="49" charset="-122"/>
              </a:rPr>
              <a:t>(</a:t>
            </a:r>
            <a:r>
              <a:rPr kumimoji="1" lang="en-US" altLang="zh-CN" sz="2800" b="1" i="1">
                <a:solidFill>
                  <a:srgbClr val="D40028"/>
                </a:solidFill>
                <a:latin typeface="楷体_GB2312" pitchFamily="49" charset="-122"/>
                <a:ea typeface="楷体_GB2312" pitchFamily="49" charset="-122"/>
              </a:rPr>
              <a:t>atmosphere</a:t>
            </a:r>
            <a:r>
              <a:rPr kumimoji="1" lang="en-US" altLang="zh-CN" sz="2800" b="1">
                <a:solidFill>
                  <a:srgbClr val="D40028"/>
                </a:solidFill>
                <a:latin typeface="楷体_GB2312" pitchFamily="49" charset="-122"/>
                <a:ea typeface="楷体_GB2312" pitchFamily="49" charset="-122"/>
              </a:rPr>
              <a:t>)</a:t>
            </a:r>
            <a:r>
              <a:rPr kumimoji="1" lang="zh-CN" altLang="en-US" sz="2800" b="1" u="sng">
                <a:solidFill>
                  <a:srgbClr val="D40028"/>
                </a:solidFill>
                <a:latin typeface="楷体_GB2312" pitchFamily="49" charset="-122"/>
                <a:ea typeface="楷体_GB2312" pitchFamily="49" charset="-122"/>
              </a:rPr>
              <a:t>是指因地球的引力而聚集在地表周围的气体圈层</a:t>
            </a:r>
            <a:r>
              <a:rPr kumimoji="1" lang="zh-CN" altLang="en-US" sz="2800" b="1">
                <a:solidFill>
                  <a:srgbClr val="D40028"/>
                </a:solidFill>
                <a:latin typeface="楷体_GB2312" pitchFamily="49" charset="-122"/>
                <a:ea typeface="楷体_GB2312" pitchFamily="49" charset="-122"/>
              </a:rPr>
              <a:t>。</a:t>
            </a:r>
            <a:r>
              <a:rPr kumimoji="1" lang="zh-CN" altLang="en-US" sz="2800" b="1">
                <a:solidFill>
                  <a:schemeClr val="tx2"/>
                </a:solidFill>
                <a:latin typeface="楷体_GB2312" pitchFamily="49" charset="-122"/>
                <a:ea typeface="楷体_GB2312" pitchFamily="49" charset="-122"/>
              </a:rPr>
              <a:t>大气圈中的气体主要集中于地表以上</a:t>
            </a:r>
            <a:r>
              <a:rPr kumimoji="1" lang="en-US" altLang="zh-CN" sz="2800" b="1">
                <a:solidFill>
                  <a:schemeClr val="tx2"/>
                </a:solidFill>
                <a:latin typeface="楷体_GB2312" pitchFamily="49" charset="-122"/>
                <a:ea typeface="楷体_GB2312" pitchFamily="49" charset="-122"/>
              </a:rPr>
              <a:t>18km</a:t>
            </a:r>
            <a:r>
              <a:rPr kumimoji="1" lang="zh-CN" altLang="en-US" sz="2800" b="1">
                <a:solidFill>
                  <a:schemeClr val="tx2"/>
                </a:solidFill>
                <a:latin typeface="楷体_GB2312" pitchFamily="49" charset="-122"/>
                <a:ea typeface="楷体_GB2312" pitchFamily="49" charset="-122"/>
              </a:rPr>
              <a:t>的范围内，往上气体变得极为稀薄。</a:t>
            </a:r>
            <a:r>
              <a:rPr kumimoji="1" lang="zh-CN" altLang="en-US" sz="2800" b="1">
                <a:solidFill>
                  <a:srgbClr val="D40028"/>
                </a:solidFill>
                <a:latin typeface="楷体_GB2312" pitchFamily="49" charset="-122"/>
                <a:ea typeface="楷体_GB2312" pitchFamily="49" charset="-122"/>
              </a:rPr>
              <a:t>主要成分为</a:t>
            </a:r>
            <a:r>
              <a:rPr kumimoji="1" lang="zh-CN" altLang="en-US" sz="2800" b="1">
                <a:solidFill>
                  <a:schemeClr val="tx2"/>
                </a:solidFill>
                <a:latin typeface="楷体_GB2312" pitchFamily="49" charset="-122"/>
                <a:ea typeface="楷体_GB2312" pitchFamily="49" charset="-122"/>
              </a:rPr>
              <a:t>氮，</a:t>
            </a:r>
            <a:r>
              <a:rPr kumimoji="1" lang="en-US" altLang="zh-CN" sz="2800" b="1">
                <a:solidFill>
                  <a:schemeClr val="tx2"/>
                </a:solidFill>
                <a:latin typeface="楷体_GB2312" pitchFamily="49" charset="-122"/>
                <a:ea typeface="楷体_GB2312" pitchFamily="49" charset="-122"/>
              </a:rPr>
              <a:t>78.09</a:t>
            </a:r>
            <a:r>
              <a:rPr kumimoji="1" lang="zh-CN" altLang="en-US" sz="2800" b="1">
                <a:solidFill>
                  <a:schemeClr val="tx2"/>
                </a:solidFill>
                <a:latin typeface="楷体_GB2312" pitchFamily="49" charset="-122"/>
                <a:ea typeface="楷体_GB2312" pitchFamily="49" charset="-122"/>
              </a:rPr>
              <a:t>％；氧，</a:t>
            </a:r>
            <a:r>
              <a:rPr kumimoji="1" lang="en-US" altLang="zh-CN" sz="2800" b="1">
                <a:solidFill>
                  <a:schemeClr val="tx2"/>
                </a:solidFill>
                <a:latin typeface="楷体_GB2312" pitchFamily="49" charset="-122"/>
                <a:ea typeface="楷体_GB2312" pitchFamily="49" charset="-122"/>
              </a:rPr>
              <a:t>20.94</a:t>
            </a:r>
            <a:r>
              <a:rPr kumimoji="1" lang="zh-CN" altLang="en-US" sz="2800" b="1">
                <a:solidFill>
                  <a:schemeClr val="tx2"/>
                </a:solidFill>
                <a:latin typeface="楷体_GB2312" pitchFamily="49" charset="-122"/>
                <a:ea typeface="楷体_GB2312" pitchFamily="49" charset="-122"/>
              </a:rPr>
              <a:t>％；氩，</a:t>
            </a:r>
            <a:r>
              <a:rPr kumimoji="1" lang="en-US" altLang="zh-CN" sz="2800" b="1">
                <a:solidFill>
                  <a:schemeClr val="tx2"/>
                </a:solidFill>
                <a:latin typeface="楷体_GB2312" pitchFamily="49" charset="-122"/>
                <a:ea typeface="楷体_GB2312" pitchFamily="49" charset="-122"/>
              </a:rPr>
              <a:t>0.93%</a:t>
            </a:r>
            <a:r>
              <a:rPr kumimoji="1" lang="zh-CN" altLang="en-US" sz="2800" b="1">
                <a:solidFill>
                  <a:schemeClr val="tx2"/>
                </a:solidFill>
                <a:latin typeface="楷体_GB2312" pitchFamily="49" charset="-122"/>
                <a:ea typeface="楷体_GB2312" pitchFamily="49" charset="-122"/>
              </a:rPr>
              <a:t>；其他，</a:t>
            </a:r>
            <a:r>
              <a:rPr kumimoji="1" lang="en-US" altLang="zh-CN" sz="2800" b="1">
                <a:solidFill>
                  <a:schemeClr val="tx2"/>
                </a:solidFill>
                <a:latin typeface="楷体_GB2312" pitchFamily="49" charset="-122"/>
                <a:ea typeface="楷体_GB2312" pitchFamily="49" charset="-122"/>
              </a:rPr>
              <a:t>0.04</a:t>
            </a:r>
            <a:r>
              <a:rPr kumimoji="1" lang="zh-CN" altLang="en-US" sz="2800" b="1">
                <a:solidFill>
                  <a:schemeClr val="tx2"/>
                </a:solidFill>
                <a:latin typeface="楷体_GB2312" pitchFamily="49" charset="-122"/>
                <a:ea typeface="楷体_GB2312" pitchFamily="49" charset="-122"/>
              </a:rPr>
              <a:t>％。</a:t>
            </a:r>
            <a:r>
              <a:rPr kumimoji="1" lang="zh-CN" altLang="en-US" sz="2800" b="1">
                <a:solidFill>
                  <a:srgbClr val="D40028"/>
                </a:solidFill>
                <a:latin typeface="楷体_GB2312" pitchFamily="49" charset="-122"/>
                <a:ea typeface="楷体_GB2312" pitchFamily="49" charset="-122"/>
              </a:rPr>
              <a:t>（按体积计算）。由</a:t>
            </a:r>
            <a:r>
              <a:rPr kumimoji="1" lang="zh-CN" altLang="en-US" sz="2800" b="1">
                <a:solidFill>
                  <a:schemeClr val="tx2"/>
                </a:solidFill>
                <a:latin typeface="楷体_GB2312" pitchFamily="49" charset="-122"/>
                <a:ea typeface="楷体_GB2312" pitchFamily="49" charset="-122"/>
              </a:rPr>
              <a:t>地表往上可分为五个次级</a:t>
            </a:r>
            <a:r>
              <a:rPr kumimoji="1" lang="zh-CN" altLang="en-US" sz="2800" b="1" u="sng">
                <a:solidFill>
                  <a:srgbClr val="D40028"/>
                </a:solidFill>
                <a:latin typeface="楷体_GB2312" pitchFamily="49" charset="-122"/>
                <a:ea typeface="楷体_GB2312" pitchFamily="49" charset="-122"/>
              </a:rPr>
              <a:t>圈层</a:t>
            </a:r>
            <a:r>
              <a:rPr kumimoji="1" lang="zh-CN" altLang="en-US" sz="2800" b="1">
                <a:solidFill>
                  <a:schemeClr val="tx2"/>
                </a:solidFill>
                <a:latin typeface="楷体_GB2312" pitchFamily="49" charset="-122"/>
                <a:ea typeface="楷体_GB2312" pitchFamily="49" charset="-122"/>
              </a:rPr>
              <a:t>：对流层、平流层、中间层、热成层、扩散层（外逸层）。</a:t>
            </a:r>
          </a:p>
        </p:txBody>
      </p:sp>
      <p:graphicFrame>
        <p:nvGraphicFramePr>
          <p:cNvPr id="335876" name="Object 4">
            <a:extLst>
              <a:ext uri="{FF2B5EF4-FFF2-40B4-BE49-F238E27FC236}">
                <a16:creationId xmlns:a16="http://schemas.microsoft.com/office/drawing/2014/main" id="{F4A82941-78A8-4437-A717-00A8913B0B72}"/>
              </a:ext>
            </a:extLst>
          </p:cNvPr>
          <p:cNvGraphicFramePr>
            <a:graphicFrameLocks noChangeAspect="1"/>
          </p:cNvGraphicFramePr>
          <p:nvPr/>
        </p:nvGraphicFramePr>
        <p:xfrm>
          <a:off x="5651500" y="2565400"/>
          <a:ext cx="3492500" cy="3744913"/>
        </p:xfrm>
        <a:graphic>
          <a:graphicData uri="http://schemas.openxmlformats.org/presentationml/2006/ole">
            <mc:AlternateContent xmlns:mc="http://schemas.openxmlformats.org/markup-compatibility/2006">
              <mc:Choice xmlns:v="urn:schemas-microsoft-com:vml" Requires="v">
                <p:oleObj spid="_x0000_s1025" name="Image" r:id="rId3" imgW="0" imgH="0" progId="Photoshop.Image.5">
                  <p:embed/>
                </p:oleObj>
              </mc:Choice>
              <mc:Fallback>
                <p:oleObj name="Image" r:id="rId3" imgW="0" imgH="0" progId="Photoshop.Image.5">
                  <p:embed/>
                  <p:pic>
                    <p:nvPicPr>
                      <p:cNvPr id="335876" name="Object 4">
                        <a:extLst>
                          <a:ext uri="{FF2B5EF4-FFF2-40B4-BE49-F238E27FC236}">
                            <a16:creationId xmlns:a16="http://schemas.microsoft.com/office/drawing/2014/main" id="{F4A82941-78A8-4437-A717-00A8913B0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2565400"/>
                        <a:ext cx="3492500"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5875">
                                            <p:txEl>
                                              <p:pRg st="0" end="0"/>
                                            </p:txEl>
                                          </p:spTgt>
                                        </p:tgtEl>
                                        <p:attrNameLst>
                                          <p:attrName>style.visibility</p:attrName>
                                        </p:attrNameLst>
                                      </p:cBhvr>
                                      <p:to>
                                        <p:strVal val="visible"/>
                                      </p:to>
                                    </p:set>
                                    <p:anim calcmode="lin" valueType="num">
                                      <p:cBhvr additive="base">
                                        <p:cTn id="7" dur="500" fill="hold"/>
                                        <p:tgtEl>
                                          <p:spTgt spid="335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587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build="p" autoUpdateAnimBg="0"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937E2A75-54AC-4407-98EF-057447A6B158}"/>
              </a:ext>
            </a:extLst>
          </p:cNvPr>
          <p:cNvSpPr>
            <a:spLocks noGrp="1" noRot="1" noChangeArrowheads="1"/>
          </p:cNvSpPr>
          <p:nvPr>
            <p:ph type="title"/>
          </p:nvPr>
        </p:nvSpPr>
        <p:spPr>
          <a:xfrm>
            <a:off x="323850" y="908050"/>
            <a:ext cx="7772400" cy="762000"/>
          </a:xfrm>
        </p:spPr>
        <p:txBody>
          <a:bodyPr/>
          <a:lstStyle/>
          <a:p>
            <a:r>
              <a:rPr lang="zh-CN" altLang="en-US" b="1" i="1">
                <a:solidFill>
                  <a:schemeClr val="tx1"/>
                </a:solidFill>
                <a:ea typeface="黑体" panose="02010609060101010101" pitchFamily="49" charset="-122"/>
              </a:rPr>
              <a:t>温馨提示</a:t>
            </a:r>
          </a:p>
        </p:txBody>
      </p:sp>
      <p:sp>
        <p:nvSpPr>
          <p:cNvPr id="309251" name="Rectangle 3">
            <a:extLst>
              <a:ext uri="{FF2B5EF4-FFF2-40B4-BE49-F238E27FC236}">
                <a16:creationId xmlns:a16="http://schemas.microsoft.com/office/drawing/2014/main" id="{E1C4063F-DDA4-462D-9B52-3DC42B45B11B}"/>
              </a:ext>
            </a:extLst>
          </p:cNvPr>
          <p:cNvSpPr>
            <a:spLocks noGrp="1" noRot="1" noChangeArrowheads="1"/>
          </p:cNvSpPr>
          <p:nvPr>
            <p:ph type="body" idx="1"/>
          </p:nvPr>
        </p:nvSpPr>
        <p:spPr>
          <a:xfrm>
            <a:off x="1619250" y="2060575"/>
            <a:ext cx="5616575" cy="4114800"/>
          </a:xfrm>
        </p:spPr>
        <p:txBody>
          <a:bodyPr/>
          <a:lstStyle/>
          <a:p>
            <a:endParaRPr lang="en-US" altLang="zh-CN" sz="3600">
              <a:solidFill>
                <a:srgbClr val="FF0000"/>
              </a:solidFill>
              <a:latin typeface="黑体" panose="02010609060101010101" pitchFamily="49" charset="-122"/>
              <a:ea typeface="黑体" panose="02010609060101010101" pitchFamily="49" charset="-122"/>
            </a:endParaRPr>
          </a:p>
          <a:p>
            <a:pPr>
              <a:buFont typeface="Wingdings" panose="05000000000000000000" pitchFamily="2" charset="2"/>
              <a:buNone/>
            </a:pPr>
            <a:r>
              <a:rPr lang="en-US" altLang="zh-CN" sz="3600">
                <a:solidFill>
                  <a:srgbClr val="FF0000"/>
                </a:solidFill>
                <a:latin typeface="黑体" panose="02010609060101010101" pitchFamily="49" charset="-122"/>
                <a:ea typeface="黑体" panose="02010609060101010101" pitchFamily="49" charset="-122"/>
              </a:rPr>
              <a:t>1</a:t>
            </a:r>
            <a:r>
              <a:rPr lang="zh-CN" altLang="en-US" sz="3600">
                <a:solidFill>
                  <a:srgbClr val="FF0000"/>
                </a:solidFill>
                <a:latin typeface="黑体" panose="02010609060101010101" pitchFamily="49" charset="-122"/>
                <a:ea typeface="黑体" panose="02010609060101010101" pitchFamily="49" charset="-122"/>
              </a:rPr>
              <a:t>、请参加考试！</a:t>
            </a:r>
          </a:p>
          <a:p>
            <a:pPr>
              <a:buFont typeface="Wingdings" panose="05000000000000000000" pitchFamily="2" charset="2"/>
              <a:buNone/>
            </a:pPr>
            <a:r>
              <a:rPr lang="en-US" altLang="zh-CN" sz="3600">
                <a:solidFill>
                  <a:srgbClr val="FF0000"/>
                </a:solidFill>
                <a:latin typeface="黑体" panose="02010609060101010101" pitchFamily="49" charset="-122"/>
                <a:ea typeface="黑体" panose="02010609060101010101" pitchFamily="49" charset="-122"/>
              </a:rPr>
              <a:t>2</a:t>
            </a:r>
            <a:r>
              <a:rPr lang="zh-CN" altLang="en-US" sz="3600">
                <a:solidFill>
                  <a:srgbClr val="FF0000"/>
                </a:solidFill>
                <a:latin typeface="黑体" panose="02010609060101010101" pitchFamily="49" charset="-122"/>
                <a:ea typeface="黑体" panose="02010609060101010101" pitchFamily="49" charset="-122"/>
              </a:rPr>
              <a:t>、绝对禁止作弊！</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a:extLst>
              <a:ext uri="{FF2B5EF4-FFF2-40B4-BE49-F238E27FC236}">
                <a16:creationId xmlns:a16="http://schemas.microsoft.com/office/drawing/2014/main" id="{552B9B75-ADD3-4B39-A0CF-0DA5609249AC}"/>
              </a:ext>
            </a:extLst>
          </p:cNvPr>
          <p:cNvSpPr>
            <a:spLocks noGrp="1" noRot="1" noChangeArrowheads="1"/>
          </p:cNvSpPr>
          <p:nvPr>
            <p:ph type="body" idx="1"/>
          </p:nvPr>
        </p:nvSpPr>
        <p:spPr>
          <a:xfrm>
            <a:off x="777875" y="2668588"/>
            <a:ext cx="7991475" cy="1836737"/>
          </a:xfrm>
        </p:spPr>
        <p:txBody>
          <a:bodyPr/>
          <a:lstStyle/>
          <a:p>
            <a:pPr>
              <a:buFont typeface="Wingdings" panose="05000000000000000000" pitchFamily="2" charset="2"/>
              <a:buNone/>
            </a:pPr>
            <a:r>
              <a:rPr lang="zh-CN" altLang="en-US" sz="5400" i="1">
                <a:solidFill>
                  <a:srgbClr val="FF0000"/>
                </a:solidFill>
                <a:latin typeface="黑体" panose="02010609060101010101" pitchFamily="49" charset="-122"/>
                <a:ea typeface="黑体" panose="02010609060101010101" pitchFamily="49" charset="-122"/>
              </a:rPr>
              <a:t>祝大家考出好成绩！</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C46E17FC-1B87-4344-AA45-258179C577D9}"/>
              </a:ext>
            </a:extLst>
          </p:cNvPr>
          <p:cNvSpPr>
            <a:spLocks noGrp="1" noRot="1" noChangeArrowheads="1"/>
          </p:cNvSpPr>
          <p:nvPr>
            <p:ph type="title"/>
          </p:nvPr>
        </p:nvSpPr>
        <p:spPr>
          <a:xfrm>
            <a:off x="1763713" y="1771650"/>
            <a:ext cx="5329237" cy="433388"/>
          </a:xfrm>
        </p:spPr>
        <p:txBody>
          <a:bodyPr/>
          <a:lstStyle/>
          <a:p>
            <a:r>
              <a:rPr lang="zh-CN" altLang="en-US" sz="3600" b="1">
                <a:solidFill>
                  <a:srgbClr val="D40028"/>
                </a:solidFill>
                <a:ea typeface="楷体_GB2312" pitchFamily="49" charset="-122"/>
              </a:rPr>
              <a:t>二、地球的内部圈层</a:t>
            </a:r>
          </a:p>
        </p:txBody>
      </p:sp>
      <p:sp>
        <p:nvSpPr>
          <p:cNvPr id="336899" name="Rectangle 3">
            <a:extLst>
              <a:ext uri="{FF2B5EF4-FFF2-40B4-BE49-F238E27FC236}">
                <a16:creationId xmlns:a16="http://schemas.microsoft.com/office/drawing/2014/main" id="{9B9B6114-2F50-4836-B7F7-C6CEFB340902}"/>
              </a:ext>
            </a:extLst>
          </p:cNvPr>
          <p:cNvSpPr>
            <a:spLocks noGrp="1" noRot="1" noChangeArrowheads="1"/>
          </p:cNvSpPr>
          <p:nvPr>
            <p:ph type="body" idx="1"/>
          </p:nvPr>
        </p:nvSpPr>
        <p:spPr>
          <a:xfrm>
            <a:off x="539750" y="2549525"/>
            <a:ext cx="8208963" cy="3759200"/>
          </a:xfrm>
          <a:noFill/>
        </p:spPr>
        <p:txBody>
          <a:bodyPr lIns="0" tIns="0" rIns="0" bIns="0"/>
          <a:lstStyle/>
          <a:p>
            <a:pPr>
              <a:buFont typeface="Wingdings" panose="05000000000000000000" pitchFamily="2" charset="2"/>
              <a:buNone/>
            </a:pP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地震波在地球内部传播时，有两个明显的波速突变界面，这两个地球内部界面分别称为：</a:t>
            </a:r>
            <a:r>
              <a:rPr lang="zh-CN" altLang="en-US" b="1">
                <a:solidFill>
                  <a:schemeClr val="tx2"/>
                </a:solidFill>
                <a:latin typeface="楷体_GB2312" pitchFamily="49" charset="-122"/>
                <a:ea typeface="楷体_GB2312" pitchFamily="49" charset="-122"/>
                <a:hlinkClick r:id="rId2" action="ppaction://hlinksldjump"/>
              </a:rPr>
              <a:t>莫霍面</a:t>
            </a:r>
            <a:r>
              <a:rPr lang="zh-CN" altLang="en-US" b="1">
                <a:latin typeface="楷体_GB2312" pitchFamily="49" charset="-122"/>
                <a:ea typeface="楷体_GB2312" pitchFamily="49" charset="-122"/>
                <a:hlinkClick r:id="rId2" action="ppaction://hlinksldjump"/>
              </a:rPr>
              <a:t>和</a:t>
            </a:r>
            <a:r>
              <a:rPr lang="zh-CN" altLang="en-US" b="1">
                <a:solidFill>
                  <a:schemeClr val="tx2"/>
                </a:solidFill>
                <a:latin typeface="楷体_GB2312" pitchFamily="49" charset="-122"/>
                <a:ea typeface="楷体_GB2312" pitchFamily="49" charset="-122"/>
                <a:hlinkClick r:id="rId2" action="ppaction://hlinksldjump"/>
              </a:rPr>
              <a:t>古登堡面</a:t>
            </a:r>
            <a:endParaRPr lang="zh-CN" altLang="en-US" b="1">
              <a:solidFill>
                <a:schemeClr val="tx2"/>
              </a:solidFill>
              <a:latin typeface="楷体_GB2312" pitchFamily="49" charset="-122"/>
              <a:ea typeface="楷体_GB2312" pitchFamily="49" charset="-122"/>
            </a:endParaRPr>
          </a:p>
          <a:p>
            <a:pPr>
              <a:buFont typeface="Wingdings" panose="05000000000000000000" pitchFamily="2" charset="2"/>
              <a:buNone/>
            </a:pPr>
            <a:r>
              <a:rPr lang="zh-CN" altLang="en-US" b="1">
                <a:latin typeface="楷体_GB2312" pitchFamily="49" charset="-122"/>
                <a:ea typeface="楷体_GB2312" pitchFamily="49" charset="-122"/>
              </a:rPr>
              <a:t>    根据莫霍面和古登堡面，可将地球内部分为</a:t>
            </a:r>
            <a:r>
              <a:rPr lang="zh-CN" altLang="en-US" b="1">
                <a:solidFill>
                  <a:srgbClr val="0033CC"/>
                </a:solidFill>
                <a:latin typeface="楷体_GB2312" pitchFamily="49" charset="-122"/>
                <a:ea typeface="楷体_GB2312" pitchFamily="49" charset="-122"/>
              </a:rPr>
              <a:t>三个</a:t>
            </a:r>
            <a:r>
              <a:rPr lang="en-US" altLang="zh-CN" b="1">
                <a:solidFill>
                  <a:srgbClr val="0033CC"/>
                </a:solidFill>
                <a:latin typeface="楷体_GB2312" pitchFamily="49" charset="-122"/>
                <a:ea typeface="楷体_GB2312" pitchFamily="49" charset="-122"/>
              </a:rPr>
              <a:t>Ⅰ</a:t>
            </a:r>
            <a:r>
              <a:rPr lang="zh-CN" altLang="en-US" b="1">
                <a:solidFill>
                  <a:srgbClr val="0033CC"/>
                </a:solidFill>
                <a:latin typeface="楷体_GB2312" pitchFamily="49" charset="-122"/>
                <a:ea typeface="楷体_GB2312" pitchFamily="49" charset="-122"/>
              </a:rPr>
              <a:t>级圈层</a:t>
            </a:r>
            <a:r>
              <a:rPr lang="zh-CN" altLang="en-US" b="1">
                <a:latin typeface="楷体_GB2312" pitchFamily="49" charset="-122"/>
                <a:ea typeface="楷体_GB2312" pitchFamily="49" charset="-122"/>
              </a:rPr>
              <a:t>：</a:t>
            </a:r>
            <a:r>
              <a:rPr lang="zh-CN" altLang="en-US" b="1">
                <a:solidFill>
                  <a:schemeClr val="tx2"/>
                </a:solidFill>
                <a:latin typeface="楷体_GB2312" pitchFamily="49" charset="-122"/>
                <a:ea typeface="楷体_GB2312" pitchFamily="49" charset="-122"/>
              </a:rPr>
              <a:t>地壳、地幔、地核</a:t>
            </a:r>
          </a:p>
          <a:p>
            <a:pPr>
              <a:buFont typeface="Wingdings" panose="05000000000000000000" pitchFamily="2" charset="2"/>
              <a:buNone/>
            </a:pPr>
            <a:r>
              <a:rPr lang="zh-CN" altLang="en-US" b="1">
                <a:latin typeface="楷体_GB2312" pitchFamily="49" charset="-122"/>
                <a:ea typeface="楷体_GB2312" pitchFamily="49" charset="-122"/>
              </a:rPr>
              <a:t>    根据次级界面，还可将进一步分为六</a:t>
            </a: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七个</a:t>
            </a:r>
            <a:r>
              <a:rPr lang="en-US" altLang="zh-CN" b="1">
                <a:latin typeface="楷体_GB2312" pitchFamily="49" charset="-122"/>
                <a:ea typeface="楷体_GB2312" pitchFamily="49" charset="-122"/>
              </a:rPr>
              <a:t>Ⅱ</a:t>
            </a:r>
            <a:r>
              <a:rPr lang="zh-CN" altLang="en-US" b="1">
                <a:latin typeface="楷体_GB2312" pitchFamily="49" charset="-122"/>
                <a:ea typeface="楷体_GB2312" pitchFamily="49" charset="-122"/>
              </a:rPr>
              <a:t>级圈层。</a:t>
            </a:r>
            <a:endParaRPr lang="zh-CN" altLang="en-US" b="1">
              <a:solidFill>
                <a:schemeClr val="hlink"/>
              </a:solidFill>
              <a:latin typeface="楷体_GB2312" pitchFamily="49" charset="-122"/>
              <a:ea typeface="楷体_GB2312" pitchFamily="49"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E1BF48D1-C4A0-4668-947F-B9DD63DE883D}"/>
              </a:ext>
            </a:extLst>
          </p:cNvPr>
          <p:cNvSpPr>
            <a:spLocks noGrp="1" noRot="1" noChangeArrowheads="1"/>
          </p:cNvSpPr>
          <p:nvPr>
            <p:ph type="body" sz="half" idx="1"/>
          </p:nvPr>
        </p:nvSpPr>
        <p:spPr>
          <a:xfrm>
            <a:off x="179388" y="981075"/>
            <a:ext cx="3167062" cy="942975"/>
          </a:xfrm>
        </p:spPr>
        <p:txBody>
          <a:bodyPr/>
          <a:lstStyle/>
          <a:p>
            <a:pPr>
              <a:buFont typeface="Wingdings" panose="05000000000000000000" pitchFamily="2" charset="2"/>
              <a:buNone/>
            </a:pPr>
            <a:r>
              <a:rPr lang="zh-CN" altLang="en-US" sz="2800" b="1">
                <a:ea typeface="黑体" panose="02010609060101010101" pitchFamily="49" charset="-122"/>
              </a:rPr>
              <a:t>岩石圈的概念</a:t>
            </a:r>
          </a:p>
        </p:txBody>
      </p:sp>
      <p:pic>
        <p:nvPicPr>
          <p:cNvPr id="313347" name="Picture 3" descr="图片2">
            <a:extLst>
              <a:ext uri="{FF2B5EF4-FFF2-40B4-BE49-F238E27FC236}">
                <a16:creationId xmlns:a16="http://schemas.microsoft.com/office/drawing/2014/main" id="{3E5DCC51-BBCE-4A64-92C6-153A720B0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0"/>
            <a:ext cx="6227762" cy="42751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3348" name="Object 4">
            <a:extLst>
              <a:ext uri="{FF2B5EF4-FFF2-40B4-BE49-F238E27FC236}">
                <a16:creationId xmlns:a16="http://schemas.microsoft.com/office/drawing/2014/main" id="{F63EE0A6-30C3-485F-BAC6-D005A8E23EB0}"/>
              </a:ext>
            </a:extLst>
          </p:cNvPr>
          <p:cNvGraphicFramePr>
            <a:graphicFrameLocks noGrp="1" noChangeAspect="1"/>
          </p:cNvGraphicFramePr>
          <p:nvPr>
            <p:ph sz="half" idx="2"/>
          </p:nvPr>
        </p:nvGraphicFramePr>
        <p:xfrm>
          <a:off x="0" y="2852738"/>
          <a:ext cx="3724275" cy="4005262"/>
        </p:xfrm>
        <a:graphic>
          <a:graphicData uri="http://schemas.openxmlformats.org/presentationml/2006/ole">
            <mc:AlternateContent xmlns:mc="http://schemas.openxmlformats.org/markup-compatibility/2006">
              <mc:Choice xmlns:v="urn:schemas-microsoft-com:vml" Requires="v">
                <p:oleObj spid="_x0000_s2049" name="文档" r:id="rId4" imgW="2248560" imgH="2418480" progId="Word.Document.8">
                  <p:embed/>
                </p:oleObj>
              </mc:Choice>
              <mc:Fallback>
                <p:oleObj name="文档" r:id="rId4" imgW="2248560" imgH="2418480" progId="Word.Document.8">
                  <p:embed/>
                  <p:pic>
                    <p:nvPicPr>
                      <p:cNvPr id="313348" name="Object 4">
                        <a:extLst>
                          <a:ext uri="{FF2B5EF4-FFF2-40B4-BE49-F238E27FC236}">
                            <a16:creationId xmlns:a16="http://schemas.microsoft.com/office/drawing/2014/main" id="{F63EE0A6-30C3-485F-BAC6-D005A8E23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52738"/>
                        <a:ext cx="3724275"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349" name="Text Box 5">
            <a:extLst>
              <a:ext uri="{FF2B5EF4-FFF2-40B4-BE49-F238E27FC236}">
                <a16:creationId xmlns:a16="http://schemas.microsoft.com/office/drawing/2014/main" id="{40D91ADB-29DC-4895-B02A-612D5756E29F}"/>
              </a:ext>
            </a:extLst>
          </p:cNvPr>
          <p:cNvSpPr txBox="1">
            <a:spLocks noChangeArrowheads="1"/>
          </p:cNvSpPr>
          <p:nvPr/>
        </p:nvSpPr>
        <p:spPr bwMode="auto">
          <a:xfrm>
            <a:off x="3779838" y="4149725"/>
            <a:ext cx="5364162"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kumimoji="1" lang="zh-CN" altLang="en-US" sz="2000" b="1">
                <a:latin typeface="Times New Roman" panose="02020603050405020304" pitchFamily="18" charset="0"/>
                <a:ea typeface="黑体" panose="02010609060101010101" pitchFamily="49" charset="-122"/>
              </a:rPr>
              <a:t>地壳和上地幔上部构成的坚硬部分叫</a:t>
            </a:r>
            <a:r>
              <a:rPr kumimoji="1" lang="zh-CN" altLang="en-US" sz="2000" b="1">
                <a:solidFill>
                  <a:srgbClr val="D60093"/>
                </a:solidFill>
                <a:latin typeface="Times New Roman" panose="02020603050405020304" pitchFamily="18" charset="0"/>
                <a:ea typeface="黑体" panose="02010609060101010101" pitchFamily="49" charset="-122"/>
              </a:rPr>
              <a:t>岩石圈</a:t>
            </a:r>
            <a:r>
              <a:rPr kumimoji="1" lang="zh-CN" altLang="en-US" sz="2000" b="1">
                <a:solidFill>
                  <a:srgbClr val="FFFF00"/>
                </a:solidFill>
                <a:latin typeface="Times New Roman" panose="02020603050405020304" pitchFamily="18" charset="0"/>
                <a:ea typeface="黑体" panose="02010609060101010101" pitchFamily="49" charset="-122"/>
              </a:rPr>
              <a:t>，</a:t>
            </a:r>
            <a:r>
              <a:rPr kumimoji="1" lang="zh-CN" altLang="en-US" sz="2000" b="1">
                <a:latin typeface="Times New Roman" panose="02020603050405020304" pitchFamily="18" charset="0"/>
                <a:ea typeface="黑体" panose="02010609060101010101" pitchFamily="49" charset="-122"/>
              </a:rPr>
              <a:t>在力学上把它看作一个统一的构造单元。把岩石圈下面的低速层叫</a:t>
            </a:r>
            <a:r>
              <a:rPr kumimoji="1" lang="zh-CN" altLang="en-US" sz="2000" b="1">
                <a:solidFill>
                  <a:srgbClr val="D60093"/>
                </a:solidFill>
                <a:latin typeface="Times New Roman" panose="02020603050405020304" pitchFamily="18" charset="0"/>
                <a:ea typeface="黑体" panose="02010609060101010101" pitchFamily="49" charset="-122"/>
              </a:rPr>
              <a:t>软流圈</a:t>
            </a:r>
            <a:r>
              <a:rPr kumimoji="1" lang="zh-CN" altLang="en-US" sz="2000" b="1">
                <a:latin typeface="Times New Roman" panose="02020603050405020304" pitchFamily="18" charset="0"/>
                <a:ea typeface="黑体" panose="02010609060101010101" pitchFamily="49" charset="-122"/>
              </a:rPr>
              <a:t>，岩石圈在软流圈上能较为自由地活动。这种地球的结构使得板块的大规模水平运动成为可能。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B4AFA452-9BE5-4681-B219-720E0A2E824D}"/>
              </a:ext>
            </a:extLst>
          </p:cNvPr>
          <p:cNvSpPr>
            <a:spLocks noGrp="1" noRot="1" noChangeArrowheads="1"/>
          </p:cNvSpPr>
          <p:nvPr>
            <p:ph type="title"/>
          </p:nvPr>
        </p:nvSpPr>
        <p:spPr>
          <a:xfrm>
            <a:off x="0" y="836613"/>
            <a:ext cx="3122613" cy="466725"/>
          </a:xfrm>
        </p:spPr>
        <p:txBody>
          <a:bodyPr/>
          <a:lstStyle/>
          <a:p>
            <a:r>
              <a:rPr lang="zh-CN" altLang="en-US" sz="3600" b="1">
                <a:solidFill>
                  <a:schemeClr val="tx1"/>
                </a:solidFill>
              </a:rPr>
              <a:t>一、陆地地形</a:t>
            </a:r>
            <a:endParaRPr lang="zh-CN" altLang="en-US" sz="3200" b="1">
              <a:solidFill>
                <a:schemeClr val="tx1"/>
              </a:solidFill>
            </a:endParaRPr>
          </a:p>
        </p:txBody>
      </p:sp>
      <p:sp>
        <p:nvSpPr>
          <p:cNvPr id="337923" name="Rectangle 3">
            <a:extLst>
              <a:ext uri="{FF2B5EF4-FFF2-40B4-BE49-F238E27FC236}">
                <a16:creationId xmlns:a16="http://schemas.microsoft.com/office/drawing/2014/main" id="{78EFABFD-9CAB-4F97-9FE2-0DDB252992E1}"/>
              </a:ext>
            </a:extLst>
          </p:cNvPr>
          <p:cNvSpPr>
            <a:spLocks noGrp="1" noRot="1" noChangeArrowheads="1"/>
          </p:cNvSpPr>
          <p:nvPr>
            <p:ph type="body" idx="1"/>
          </p:nvPr>
        </p:nvSpPr>
        <p:spPr>
          <a:xfrm>
            <a:off x="323850" y="1557338"/>
            <a:ext cx="8496300" cy="4878387"/>
          </a:xfrm>
        </p:spPr>
        <p:txBody>
          <a:bodyPr/>
          <a:lstStyle/>
          <a:p>
            <a:pPr marL="808038" indent="-808038">
              <a:lnSpc>
                <a:spcPct val="80000"/>
              </a:lnSpc>
              <a:spcBef>
                <a:spcPct val="50000"/>
              </a:spcBef>
              <a:buClrTx/>
              <a:buSzTx/>
              <a:buFontTx/>
              <a:buNone/>
            </a:pPr>
            <a:r>
              <a:rPr kumimoji="1" lang="en-US" altLang="zh-CN" sz="2400" b="1">
                <a:solidFill>
                  <a:srgbClr val="D40028"/>
                </a:solidFill>
                <a:latin typeface="楷体_GB2312" pitchFamily="49" charset="-122"/>
                <a:ea typeface="楷体_GB2312" pitchFamily="49" charset="-122"/>
              </a:rPr>
              <a:t>      </a:t>
            </a:r>
            <a:r>
              <a:rPr kumimoji="1" lang="zh-CN" altLang="en-US" sz="2400" b="1">
                <a:solidFill>
                  <a:schemeClr val="tx2"/>
                </a:solidFill>
                <a:latin typeface="楷体_GB2312" pitchFamily="49" charset="-122"/>
                <a:ea typeface="楷体_GB2312" pitchFamily="49" charset="-122"/>
              </a:rPr>
              <a:t>按照高程和起伏特征，陆地地形可分为山地、丘陵、平原、高原、盆地和洼地等类型。</a:t>
            </a:r>
          </a:p>
          <a:p>
            <a:pPr marL="808038" indent="-808038">
              <a:lnSpc>
                <a:spcPct val="80000"/>
              </a:lnSpc>
              <a:spcBef>
                <a:spcPct val="50000"/>
              </a:spcBef>
              <a:buClrTx/>
              <a:buSzTx/>
              <a:buFontTx/>
              <a:buNone/>
            </a:pPr>
            <a:r>
              <a:rPr kumimoji="1" lang="zh-CN" altLang="en-US" sz="2400" b="1">
                <a:solidFill>
                  <a:srgbClr val="D40028"/>
                </a:solidFill>
                <a:latin typeface="楷体_GB2312" pitchFamily="49" charset="-122"/>
                <a:ea typeface="楷体_GB2312" pitchFamily="49" charset="-122"/>
              </a:rPr>
              <a:t>山地 海拔高程在</a:t>
            </a:r>
            <a:r>
              <a:rPr kumimoji="1" lang="en-US" altLang="zh-CN" sz="2400" b="1">
                <a:solidFill>
                  <a:srgbClr val="D40028"/>
                </a:solidFill>
                <a:latin typeface="楷体_GB2312" pitchFamily="49" charset="-122"/>
                <a:ea typeface="楷体_GB2312" pitchFamily="49" charset="-122"/>
              </a:rPr>
              <a:t>500</a:t>
            </a:r>
            <a:r>
              <a:rPr kumimoji="1" lang="zh-CN" altLang="en-US" sz="2400" b="1">
                <a:solidFill>
                  <a:srgbClr val="D40028"/>
                </a:solidFill>
                <a:latin typeface="楷体_GB2312" pitchFamily="49" charset="-122"/>
                <a:ea typeface="楷体_GB2312" pitchFamily="49" charset="-122"/>
              </a:rPr>
              <a:t>米以上地形起伏较大，相对高程大于</a:t>
            </a:r>
            <a:r>
              <a:rPr kumimoji="1" lang="en-US" altLang="zh-CN" sz="2400" b="1">
                <a:solidFill>
                  <a:srgbClr val="D40028"/>
                </a:solidFill>
                <a:latin typeface="楷体_GB2312" pitchFamily="49" charset="-122"/>
                <a:ea typeface="楷体_GB2312" pitchFamily="49" charset="-122"/>
              </a:rPr>
              <a:t>200</a:t>
            </a:r>
            <a:r>
              <a:rPr kumimoji="1" lang="zh-CN" altLang="en-US" sz="2400" b="1">
                <a:solidFill>
                  <a:srgbClr val="D40028"/>
                </a:solidFill>
                <a:latin typeface="楷体_GB2312" pitchFamily="49" charset="-122"/>
                <a:ea typeface="楷体_GB2312" pitchFamily="49" charset="-122"/>
              </a:rPr>
              <a:t>米的地区。海拔</a:t>
            </a:r>
            <a:r>
              <a:rPr kumimoji="1" lang="en-US" altLang="zh-CN" sz="2400" b="1">
                <a:solidFill>
                  <a:srgbClr val="D40028"/>
                </a:solidFill>
                <a:latin typeface="楷体_GB2312" pitchFamily="49" charset="-122"/>
                <a:ea typeface="楷体_GB2312" pitchFamily="49" charset="-122"/>
              </a:rPr>
              <a:t>500</a:t>
            </a:r>
            <a:r>
              <a:rPr kumimoji="1" lang="zh-CN" altLang="en-US" sz="2400" b="1">
                <a:solidFill>
                  <a:srgbClr val="D40028"/>
                </a:solidFill>
                <a:latin typeface="楷体_GB2312" pitchFamily="49" charset="-122"/>
                <a:ea typeface="楷体_GB2312" pitchFamily="49" charset="-122"/>
              </a:rPr>
              <a:t>米</a:t>
            </a:r>
            <a:r>
              <a:rPr kumimoji="1" lang="en-US" altLang="zh-CN" sz="2400" b="1">
                <a:solidFill>
                  <a:srgbClr val="D40028"/>
                </a:solidFill>
                <a:latin typeface="楷体_GB2312" pitchFamily="49" charset="-122"/>
                <a:ea typeface="楷体_GB2312" pitchFamily="49" charset="-122"/>
              </a:rPr>
              <a:t>-1000</a:t>
            </a:r>
            <a:r>
              <a:rPr kumimoji="1" lang="zh-CN" altLang="en-US" sz="2400" b="1">
                <a:solidFill>
                  <a:srgbClr val="D40028"/>
                </a:solidFill>
                <a:latin typeface="楷体_GB2312" pitchFamily="49" charset="-122"/>
                <a:ea typeface="楷体_GB2312" pitchFamily="49" charset="-122"/>
              </a:rPr>
              <a:t>米称为低山；</a:t>
            </a:r>
            <a:r>
              <a:rPr kumimoji="1" lang="en-US" altLang="zh-CN" sz="2400" b="1">
                <a:solidFill>
                  <a:srgbClr val="D40028"/>
                </a:solidFill>
                <a:latin typeface="楷体_GB2312" pitchFamily="49" charset="-122"/>
                <a:ea typeface="楷体_GB2312" pitchFamily="49" charset="-122"/>
              </a:rPr>
              <a:t>1000</a:t>
            </a:r>
            <a:r>
              <a:rPr kumimoji="1" lang="zh-CN" altLang="en-US" sz="2400" b="1">
                <a:solidFill>
                  <a:srgbClr val="D40028"/>
                </a:solidFill>
                <a:latin typeface="楷体_GB2312" pitchFamily="49" charset="-122"/>
                <a:ea typeface="楷体_GB2312" pitchFamily="49" charset="-122"/>
              </a:rPr>
              <a:t>米</a:t>
            </a:r>
            <a:r>
              <a:rPr kumimoji="1" lang="en-US" altLang="zh-CN" sz="2400" b="1">
                <a:solidFill>
                  <a:srgbClr val="D40028"/>
                </a:solidFill>
                <a:latin typeface="楷体_GB2312" pitchFamily="49" charset="-122"/>
                <a:ea typeface="楷体_GB2312" pitchFamily="49" charset="-122"/>
              </a:rPr>
              <a:t>-3500</a:t>
            </a:r>
            <a:r>
              <a:rPr kumimoji="1" lang="zh-CN" altLang="en-US" sz="2400" b="1">
                <a:solidFill>
                  <a:srgbClr val="D40028"/>
                </a:solidFill>
                <a:latin typeface="楷体_GB2312" pitchFamily="49" charset="-122"/>
                <a:ea typeface="楷体_GB2312" pitchFamily="49" charset="-122"/>
              </a:rPr>
              <a:t>米称为中山；大于</a:t>
            </a:r>
            <a:r>
              <a:rPr kumimoji="1" lang="en-US" altLang="zh-CN" sz="2400" b="1">
                <a:solidFill>
                  <a:srgbClr val="D40028"/>
                </a:solidFill>
                <a:latin typeface="楷体_GB2312" pitchFamily="49" charset="-122"/>
                <a:ea typeface="楷体_GB2312" pitchFamily="49" charset="-122"/>
              </a:rPr>
              <a:t>3500</a:t>
            </a:r>
            <a:r>
              <a:rPr kumimoji="1" lang="zh-CN" altLang="en-US" sz="2400" b="1">
                <a:solidFill>
                  <a:srgbClr val="D40028"/>
                </a:solidFill>
                <a:latin typeface="楷体_GB2312" pitchFamily="49" charset="-122"/>
                <a:ea typeface="楷体_GB2312" pitchFamily="49" charset="-122"/>
              </a:rPr>
              <a:t>米称为高山。线状分布的叫山脉。（与山脉相伴而生的：沟、谷、峡谷、裂谷）</a:t>
            </a:r>
          </a:p>
          <a:p>
            <a:pPr marL="808038" indent="-808038">
              <a:lnSpc>
                <a:spcPct val="80000"/>
              </a:lnSpc>
              <a:spcBef>
                <a:spcPct val="50000"/>
              </a:spcBef>
              <a:buClrTx/>
              <a:buSzTx/>
              <a:buFontTx/>
              <a:buNone/>
            </a:pPr>
            <a:r>
              <a:rPr kumimoji="1" lang="zh-CN" altLang="en-US" sz="2400" b="1">
                <a:solidFill>
                  <a:srgbClr val="0033CC"/>
                </a:solidFill>
                <a:latin typeface="楷体_GB2312" pitchFamily="49" charset="-122"/>
                <a:ea typeface="楷体_GB2312" pitchFamily="49" charset="-122"/>
              </a:rPr>
              <a:t>丘陵 高低不平，相对高程在</a:t>
            </a:r>
            <a:r>
              <a:rPr kumimoji="1" lang="en-US" altLang="zh-CN" sz="2400" b="1">
                <a:solidFill>
                  <a:srgbClr val="0033CC"/>
                </a:solidFill>
                <a:latin typeface="楷体_GB2312" pitchFamily="49" charset="-122"/>
                <a:ea typeface="楷体_GB2312" pitchFamily="49" charset="-122"/>
              </a:rPr>
              <a:t>200</a:t>
            </a:r>
            <a:r>
              <a:rPr kumimoji="1" lang="zh-CN" altLang="en-US" sz="2400" b="1">
                <a:solidFill>
                  <a:srgbClr val="0033CC"/>
                </a:solidFill>
                <a:latin typeface="楷体_GB2312" pitchFamily="49" charset="-122"/>
                <a:ea typeface="楷体_GB2312" pitchFamily="49" charset="-122"/>
              </a:rPr>
              <a:t>米以下的小山丘。</a:t>
            </a:r>
          </a:p>
          <a:p>
            <a:pPr marL="808038" indent="-808038">
              <a:lnSpc>
                <a:spcPct val="80000"/>
              </a:lnSpc>
              <a:spcBef>
                <a:spcPct val="50000"/>
              </a:spcBef>
              <a:buClrTx/>
              <a:buSzTx/>
              <a:buFontTx/>
              <a:buNone/>
            </a:pPr>
            <a:r>
              <a:rPr kumimoji="1" lang="zh-CN" altLang="en-US" sz="2400" b="1">
                <a:solidFill>
                  <a:srgbClr val="0033CC"/>
                </a:solidFill>
                <a:latin typeface="楷体_GB2312" pitchFamily="49" charset="-122"/>
                <a:ea typeface="楷体_GB2312" pitchFamily="49" charset="-122"/>
              </a:rPr>
              <a:t>平原 宽广平坦或略有起伏的地区。</a:t>
            </a:r>
          </a:p>
          <a:p>
            <a:pPr marL="808038" indent="-808038">
              <a:lnSpc>
                <a:spcPct val="80000"/>
              </a:lnSpc>
              <a:spcBef>
                <a:spcPct val="50000"/>
              </a:spcBef>
              <a:buClrTx/>
              <a:buSzTx/>
              <a:buFontTx/>
              <a:buNone/>
            </a:pPr>
            <a:r>
              <a:rPr kumimoji="1" lang="zh-CN" altLang="en-US" sz="2400" b="1">
                <a:solidFill>
                  <a:srgbClr val="0033CC"/>
                </a:solidFill>
                <a:latin typeface="楷体_GB2312" pitchFamily="49" charset="-122"/>
                <a:ea typeface="楷体_GB2312" pitchFamily="49" charset="-122"/>
              </a:rPr>
              <a:t>高原 海拔高程在</a:t>
            </a:r>
            <a:r>
              <a:rPr kumimoji="1" lang="en-US" altLang="zh-CN" sz="2400" b="1">
                <a:solidFill>
                  <a:srgbClr val="0033CC"/>
                </a:solidFill>
                <a:latin typeface="楷体_GB2312" pitchFamily="49" charset="-122"/>
                <a:ea typeface="楷体_GB2312" pitchFamily="49" charset="-122"/>
              </a:rPr>
              <a:t>500</a:t>
            </a:r>
            <a:r>
              <a:rPr kumimoji="1" lang="zh-CN" altLang="en-US" sz="2400" b="1">
                <a:solidFill>
                  <a:srgbClr val="0033CC"/>
                </a:solidFill>
                <a:latin typeface="楷体_GB2312" pitchFamily="49" charset="-122"/>
                <a:ea typeface="楷体_GB2312" pitchFamily="49" charset="-122"/>
              </a:rPr>
              <a:t>米以上表面平坦或略有起伏的地区。</a:t>
            </a:r>
          </a:p>
          <a:p>
            <a:pPr marL="808038" indent="-808038">
              <a:lnSpc>
                <a:spcPct val="80000"/>
              </a:lnSpc>
              <a:spcBef>
                <a:spcPct val="50000"/>
              </a:spcBef>
              <a:buClrTx/>
              <a:buSzTx/>
              <a:buFontTx/>
              <a:buNone/>
            </a:pPr>
            <a:r>
              <a:rPr kumimoji="1" lang="zh-CN" altLang="en-US" sz="2400" b="1">
                <a:solidFill>
                  <a:srgbClr val="0033CC"/>
                </a:solidFill>
                <a:latin typeface="楷体_GB2312" pitchFamily="49" charset="-122"/>
                <a:ea typeface="楷体_GB2312" pitchFamily="49" charset="-122"/>
              </a:rPr>
              <a:t>盆地 四周是高原或山地中央低平（平原或丘陵）的地区。</a:t>
            </a:r>
          </a:p>
          <a:p>
            <a:pPr marL="808038" indent="-808038">
              <a:lnSpc>
                <a:spcPct val="80000"/>
              </a:lnSpc>
              <a:spcBef>
                <a:spcPct val="50000"/>
              </a:spcBef>
              <a:buClrTx/>
              <a:buSzTx/>
              <a:buFontTx/>
              <a:buNone/>
            </a:pPr>
            <a:r>
              <a:rPr kumimoji="1" lang="zh-CN" altLang="en-US" sz="2400" b="1">
                <a:solidFill>
                  <a:srgbClr val="0033CC"/>
                </a:solidFill>
                <a:latin typeface="楷体_GB2312" pitchFamily="49" charset="-122"/>
                <a:ea typeface="楷体_GB2312" pitchFamily="49" charset="-122"/>
              </a:rPr>
              <a:t>洼地 陆地上高程在海平面以下的地区（如新疆鲁克沁洼地为</a:t>
            </a:r>
            <a:r>
              <a:rPr kumimoji="1" lang="en-US" altLang="zh-CN" sz="2400" b="1">
                <a:solidFill>
                  <a:srgbClr val="0033CC"/>
                </a:solidFill>
                <a:latin typeface="楷体_GB2312" pitchFamily="49" charset="-122"/>
                <a:ea typeface="楷体_GB2312" pitchFamily="49" charset="-122"/>
              </a:rPr>
              <a:t>-155m</a:t>
            </a:r>
            <a:r>
              <a:rPr kumimoji="1" lang="zh-CN" altLang="en-US" sz="2400" b="1">
                <a:solidFill>
                  <a:srgbClr val="0033CC"/>
                </a:solidFill>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7923">
                                            <p:txEl>
                                              <p:pRg st="0" end="0"/>
                                            </p:txEl>
                                          </p:spTgt>
                                        </p:tgtEl>
                                        <p:attrNameLst>
                                          <p:attrName>style.visibility</p:attrName>
                                        </p:attrNameLst>
                                      </p:cBhvr>
                                      <p:to>
                                        <p:strVal val="visible"/>
                                      </p:to>
                                    </p:set>
                                    <p:anim calcmode="lin" valueType="num">
                                      <p:cBhvr additive="base">
                                        <p:cTn id="7" dur="500" fill="hold"/>
                                        <p:tgtEl>
                                          <p:spTgt spid="337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2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37923">
                                            <p:txEl>
                                              <p:pRg st="1" end="1"/>
                                            </p:txEl>
                                          </p:spTgt>
                                        </p:tgtEl>
                                        <p:attrNameLst>
                                          <p:attrName>style.visibility</p:attrName>
                                        </p:attrNameLst>
                                      </p:cBhvr>
                                      <p:to>
                                        <p:strVal val="visible"/>
                                      </p:to>
                                    </p:set>
                                    <p:anim calcmode="lin" valueType="num">
                                      <p:cBhvr additive="base">
                                        <p:cTn id="12" dur="500" fill="hold"/>
                                        <p:tgtEl>
                                          <p:spTgt spid="33792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3792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37923">
                                            <p:txEl>
                                              <p:pRg st="2" end="2"/>
                                            </p:txEl>
                                          </p:spTgt>
                                        </p:tgtEl>
                                        <p:attrNameLst>
                                          <p:attrName>style.visibility</p:attrName>
                                        </p:attrNameLst>
                                      </p:cBhvr>
                                      <p:to>
                                        <p:strVal val="visible"/>
                                      </p:to>
                                    </p:set>
                                    <p:anim calcmode="lin" valueType="num">
                                      <p:cBhvr additive="base">
                                        <p:cTn id="17" dur="500" fill="hold"/>
                                        <p:tgtEl>
                                          <p:spTgt spid="3379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7923">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37923">
                                            <p:txEl>
                                              <p:pRg st="3" end="3"/>
                                            </p:txEl>
                                          </p:spTgt>
                                        </p:tgtEl>
                                        <p:attrNameLst>
                                          <p:attrName>style.visibility</p:attrName>
                                        </p:attrNameLst>
                                      </p:cBhvr>
                                      <p:to>
                                        <p:strVal val="visible"/>
                                      </p:to>
                                    </p:set>
                                    <p:anim calcmode="lin" valueType="num">
                                      <p:cBhvr additive="base">
                                        <p:cTn id="22" dur="500" fill="hold"/>
                                        <p:tgtEl>
                                          <p:spTgt spid="33792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37923">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37923">
                                            <p:txEl>
                                              <p:pRg st="4" end="4"/>
                                            </p:txEl>
                                          </p:spTgt>
                                        </p:tgtEl>
                                        <p:attrNameLst>
                                          <p:attrName>style.visibility</p:attrName>
                                        </p:attrNameLst>
                                      </p:cBhvr>
                                      <p:to>
                                        <p:strVal val="visible"/>
                                      </p:to>
                                    </p:set>
                                    <p:anim calcmode="lin" valueType="num">
                                      <p:cBhvr additive="base">
                                        <p:cTn id="27" dur="500" fill="hold"/>
                                        <p:tgtEl>
                                          <p:spTgt spid="33792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7923">
                                            <p:txEl>
                                              <p:pRg st="4" end="4"/>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37923">
                                            <p:txEl>
                                              <p:pRg st="5" end="5"/>
                                            </p:txEl>
                                          </p:spTgt>
                                        </p:tgtEl>
                                        <p:attrNameLst>
                                          <p:attrName>style.visibility</p:attrName>
                                        </p:attrNameLst>
                                      </p:cBhvr>
                                      <p:to>
                                        <p:strVal val="visible"/>
                                      </p:to>
                                    </p:set>
                                    <p:anim calcmode="lin" valueType="num">
                                      <p:cBhvr additive="base">
                                        <p:cTn id="32" dur="500" fill="hold"/>
                                        <p:tgtEl>
                                          <p:spTgt spid="33792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37923">
                                            <p:txEl>
                                              <p:pRg st="5" end="5"/>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37923">
                                            <p:txEl>
                                              <p:pRg st="6" end="6"/>
                                            </p:txEl>
                                          </p:spTgt>
                                        </p:tgtEl>
                                        <p:attrNameLst>
                                          <p:attrName>style.visibility</p:attrName>
                                        </p:attrNameLst>
                                      </p:cBhvr>
                                      <p:to>
                                        <p:strVal val="visible"/>
                                      </p:to>
                                    </p:set>
                                    <p:anim calcmode="lin" valueType="num">
                                      <p:cBhvr additive="base">
                                        <p:cTn id="37" dur="500" fill="hold"/>
                                        <p:tgtEl>
                                          <p:spTgt spid="33792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2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build="p"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6" name="Picture 6" descr="eads78">
            <a:extLst>
              <a:ext uri="{FF2B5EF4-FFF2-40B4-BE49-F238E27FC236}">
                <a16:creationId xmlns:a16="http://schemas.microsoft.com/office/drawing/2014/main" id="{24A108AE-7205-4A18-90D5-94A0F8FB6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76250"/>
            <a:ext cx="7705725"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947" name="Rectangle 5">
            <a:extLst>
              <a:ext uri="{FF2B5EF4-FFF2-40B4-BE49-F238E27FC236}">
                <a16:creationId xmlns:a16="http://schemas.microsoft.com/office/drawing/2014/main" id="{4CA19B10-5709-4FA5-9CA5-7D1BA95BBADC}"/>
              </a:ext>
            </a:extLst>
          </p:cNvPr>
          <p:cNvSpPr>
            <a:spLocks noChangeArrowheads="1"/>
          </p:cNvSpPr>
          <p:nvPr/>
        </p:nvSpPr>
        <p:spPr bwMode="auto">
          <a:xfrm>
            <a:off x="0" y="3844925"/>
            <a:ext cx="9144000" cy="3013075"/>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r>
              <a:rPr lang="zh-CN" altLang="en-US" b="1">
                <a:solidFill>
                  <a:srgbClr val="0000FF"/>
                </a:solidFill>
                <a:latin typeface="楷体_GB2312" pitchFamily="49" charset="-122"/>
                <a:ea typeface="楷体_GB2312" pitchFamily="49" charset="-122"/>
              </a:rPr>
              <a:t>被动大陆边缘的主要地貌单元有：大陆架、大陆坡大陆基和海沟。</a:t>
            </a:r>
          </a:p>
          <a:p>
            <a:pPr lvl="1"/>
            <a:r>
              <a:rPr lang="zh-CN" altLang="en-US" b="1">
                <a:solidFill>
                  <a:srgbClr val="0000FF"/>
                </a:solidFill>
                <a:latin typeface="楷体_GB2312" pitchFamily="49" charset="-122"/>
                <a:ea typeface="楷体_GB2312" pitchFamily="49" charset="-122"/>
              </a:rPr>
              <a:t>◆</a:t>
            </a:r>
            <a:r>
              <a:rPr lang="zh-CN" altLang="en-US" b="1">
                <a:solidFill>
                  <a:srgbClr val="0000FF"/>
                </a:solidFill>
                <a:ea typeface="楷体_GB2312" pitchFamily="49" charset="-122"/>
              </a:rPr>
              <a:t> </a:t>
            </a:r>
            <a:r>
              <a:rPr lang="zh-CN" altLang="en-US" b="1">
                <a:solidFill>
                  <a:srgbClr val="0000FF"/>
                </a:solidFill>
                <a:latin typeface="楷体_GB2312" pitchFamily="49" charset="-122"/>
                <a:ea typeface="楷体_GB2312" pitchFamily="49" charset="-122"/>
              </a:rPr>
              <a:t> </a:t>
            </a:r>
            <a:r>
              <a:rPr lang="zh-CN" altLang="en-US" b="1">
                <a:solidFill>
                  <a:srgbClr val="D40028"/>
                </a:solidFill>
                <a:latin typeface="楷体_GB2312" pitchFamily="49" charset="-122"/>
                <a:ea typeface="楷体_GB2312" pitchFamily="49" charset="-122"/>
              </a:rPr>
              <a:t>大陆架</a:t>
            </a:r>
            <a:r>
              <a:rPr lang="zh-CN" altLang="en-US" b="1">
                <a:solidFill>
                  <a:srgbClr val="0000FF"/>
                </a:solidFill>
                <a:latin typeface="楷体_GB2312" pitchFamily="49" charset="-122"/>
                <a:ea typeface="楷体_GB2312" pitchFamily="49" charset="-122"/>
              </a:rPr>
              <a:t> 大陆的自然延伸，一般坡度小于</a:t>
            </a:r>
            <a:r>
              <a:rPr lang="en-US" altLang="zh-CN" b="1">
                <a:solidFill>
                  <a:srgbClr val="0000FF"/>
                </a:solidFill>
                <a:latin typeface="楷体_GB2312" pitchFamily="49" charset="-122"/>
                <a:ea typeface="楷体_GB2312" pitchFamily="49" charset="-122"/>
              </a:rPr>
              <a:t>0.1°</a:t>
            </a:r>
            <a:r>
              <a:rPr lang="zh-CN" altLang="en-US" b="1">
                <a:solidFill>
                  <a:srgbClr val="0000FF"/>
                </a:solidFill>
                <a:latin typeface="楷体_GB2312" pitchFamily="49" charset="-122"/>
                <a:ea typeface="楷体_GB2312" pitchFamily="49" charset="-122"/>
              </a:rPr>
              <a:t>，水深</a:t>
            </a:r>
            <a:r>
              <a:rPr lang="en-US" altLang="zh-CN" b="1">
                <a:solidFill>
                  <a:srgbClr val="0000FF"/>
                </a:solidFill>
                <a:latin typeface="楷体_GB2312" pitchFamily="49" charset="-122"/>
                <a:ea typeface="楷体_GB2312" pitchFamily="49" charset="-122"/>
              </a:rPr>
              <a:t>200m</a:t>
            </a:r>
            <a:r>
              <a:rPr lang="zh-CN" altLang="en-US" b="1">
                <a:solidFill>
                  <a:srgbClr val="0000FF"/>
                </a:solidFill>
                <a:latin typeface="楷体_GB2312" pitchFamily="49" charset="-122"/>
                <a:ea typeface="楷体_GB2312" pitchFamily="49" charset="-122"/>
              </a:rPr>
              <a:t>左右。与大陆坡过渡的地方有明显的弯曲。 </a:t>
            </a:r>
          </a:p>
          <a:p>
            <a:pPr lvl="1"/>
            <a:r>
              <a:rPr lang="zh-CN" altLang="en-US" b="1">
                <a:solidFill>
                  <a:srgbClr val="0000FF"/>
                </a:solidFill>
                <a:latin typeface="楷体_GB2312" pitchFamily="49" charset="-122"/>
                <a:ea typeface="楷体_GB2312" pitchFamily="49" charset="-122"/>
              </a:rPr>
              <a:t>◆</a:t>
            </a:r>
            <a:r>
              <a:rPr lang="zh-CN" altLang="en-US" b="1">
                <a:solidFill>
                  <a:srgbClr val="0000FF"/>
                </a:solidFill>
                <a:ea typeface="楷体_GB2312" pitchFamily="49" charset="-122"/>
              </a:rPr>
              <a:t> </a:t>
            </a:r>
            <a:r>
              <a:rPr lang="zh-CN" altLang="en-US" b="1">
                <a:solidFill>
                  <a:srgbClr val="0000FF"/>
                </a:solidFill>
                <a:latin typeface="楷体_GB2312" pitchFamily="49" charset="-122"/>
                <a:ea typeface="楷体_GB2312" pitchFamily="49" charset="-122"/>
              </a:rPr>
              <a:t> </a:t>
            </a:r>
            <a:r>
              <a:rPr lang="zh-CN" altLang="en-US" b="1">
                <a:solidFill>
                  <a:srgbClr val="D40028"/>
                </a:solidFill>
                <a:latin typeface="楷体_GB2312" pitchFamily="49" charset="-122"/>
                <a:ea typeface="楷体_GB2312" pitchFamily="49" charset="-122"/>
              </a:rPr>
              <a:t>大陆坡</a:t>
            </a:r>
            <a:r>
              <a:rPr lang="zh-CN" altLang="en-US" b="1">
                <a:solidFill>
                  <a:srgbClr val="0000FF"/>
                </a:solidFill>
                <a:latin typeface="楷体_GB2312" pitchFamily="49" charset="-122"/>
                <a:ea typeface="楷体_GB2312" pitchFamily="49" charset="-122"/>
              </a:rPr>
              <a:t> 平均坡度约为</a:t>
            </a:r>
            <a:r>
              <a:rPr lang="en-US" altLang="zh-CN" b="1">
                <a:solidFill>
                  <a:srgbClr val="0000FF"/>
                </a:solidFill>
                <a:latin typeface="楷体_GB2312" pitchFamily="49" charset="-122"/>
                <a:ea typeface="楷体_GB2312" pitchFamily="49" charset="-122"/>
              </a:rPr>
              <a:t>4°</a:t>
            </a:r>
            <a:r>
              <a:rPr lang="zh-CN" altLang="en-US" b="1">
                <a:solidFill>
                  <a:srgbClr val="0000FF"/>
                </a:solidFill>
                <a:latin typeface="楷体_GB2312" pitchFamily="49" charset="-122"/>
                <a:ea typeface="楷体_GB2312" pitchFamily="49" charset="-122"/>
              </a:rPr>
              <a:t>，深度可达</a:t>
            </a:r>
            <a:r>
              <a:rPr lang="en-US" altLang="zh-CN" b="1">
                <a:solidFill>
                  <a:srgbClr val="0000FF"/>
                </a:solidFill>
                <a:latin typeface="楷体_GB2312" pitchFamily="49" charset="-122"/>
                <a:ea typeface="楷体_GB2312" pitchFamily="49" charset="-122"/>
              </a:rPr>
              <a:t>3000m</a:t>
            </a:r>
            <a:r>
              <a:rPr lang="zh-CN" altLang="en-US" b="1">
                <a:solidFill>
                  <a:srgbClr val="0000FF"/>
                </a:solidFill>
                <a:latin typeface="楷体_GB2312" pitchFamily="49" charset="-122"/>
                <a:ea typeface="楷体_GB2312" pitchFamily="49" charset="-122"/>
              </a:rPr>
              <a:t>。大陆坡被众多的水下峡谷所切割，切割深度可达</a:t>
            </a:r>
            <a:r>
              <a:rPr lang="en-US" altLang="zh-CN" b="1">
                <a:solidFill>
                  <a:srgbClr val="0000FF"/>
                </a:solidFill>
                <a:latin typeface="楷体_GB2312" pitchFamily="49" charset="-122"/>
                <a:ea typeface="楷体_GB2312" pitchFamily="49" charset="-122"/>
              </a:rPr>
              <a:t>1000</a:t>
            </a:r>
            <a:r>
              <a:rPr lang="zh-CN" altLang="en-US" b="1">
                <a:solidFill>
                  <a:srgbClr val="0000FF"/>
                </a:solidFill>
                <a:latin typeface="楷体_GB2312" pitchFamily="49" charset="-122"/>
                <a:ea typeface="楷体_GB2312" pitchFamily="49" charset="-122"/>
              </a:rPr>
              <a:t>米。</a:t>
            </a:r>
          </a:p>
          <a:p>
            <a:pPr lvl="1"/>
            <a:r>
              <a:rPr lang="zh-CN" altLang="en-US" b="1">
                <a:solidFill>
                  <a:srgbClr val="0000FF"/>
                </a:solidFill>
                <a:latin typeface="楷体_GB2312" pitchFamily="49" charset="-122"/>
                <a:ea typeface="楷体_GB2312" pitchFamily="49" charset="-122"/>
              </a:rPr>
              <a:t>◆</a:t>
            </a:r>
            <a:r>
              <a:rPr lang="zh-CN" altLang="en-US" b="1">
                <a:solidFill>
                  <a:srgbClr val="0000FF"/>
                </a:solidFill>
                <a:ea typeface="楷体_GB2312" pitchFamily="49" charset="-122"/>
              </a:rPr>
              <a:t> </a:t>
            </a:r>
            <a:r>
              <a:rPr lang="zh-CN" altLang="en-US" b="1">
                <a:solidFill>
                  <a:srgbClr val="0000FF"/>
                </a:solidFill>
                <a:latin typeface="楷体_GB2312" pitchFamily="49" charset="-122"/>
                <a:ea typeface="楷体_GB2312" pitchFamily="49" charset="-122"/>
              </a:rPr>
              <a:t> </a:t>
            </a:r>
            <a:r>
              <a:rPr lang="zh-CN" altLang="en-US" b="1">
                <a:solidFill>
                  <a:srgbClr val="D40028"/>
                </a:solidFill>
                <a:latin typeface="楷体_GB2312" pitchFamily="49" charset="-122"/>
                <a:ea typeface="楷体_GB2312" pitchFamily="49" charset="-122"/>
              </a:rPr>
              <a:t>大陆基</a:t>
            </a:r>
            <a:r>
              <a:rPr lang="zh-CN" altLang="en-US" b="1">
                <a:solidFill>
                  <a:srgbClr val="0000FF"/>
                </a:solidFill>
                <a:latin typeface="楷体_GB2312" pitchFamily="49" charset="-122"/>
                <a:ea typeface="楷体_GB2312" pitchFamily="49" charset="-122"/>
              </a:rPr>
              <a:t> 位于大陆坡和大洋盆地之间，坡度仅为</a:t>
            </a:r>
            <a:r>
              <a:rPr lang="en-US" altLang="zh-CN" b="1">
                <a:solidFill>
                  <a:srgbClr val="0000FF"/>
                </a:solidFill>
                <a:latin typeface="楷体_GB2312" pitchFamily="49" charset="-122"/>
                <a:ea typeface="楷体_GB2312" pitchFamily="49" charset="-122"/>
              </a:rPr>
              <a:t>1/700-1/100.</a:t>
            </a:r>
            <a:r>
              <a:rPr lang="zh-CN" altLang="en-US" b="1">
                <a:solidFill>
                  <a:srgbClr val="0000FF"/>
                </a:solidFill>
                <a:latin typeface="楷体_GB2312" pitchFamily="49" charset="-122"/>
                <a:ea typeface="楷体_GB2312" pitchFamily="49" charset="-122"/>
              </a:rPr>
              <a:t>是非常平缓的水下平原，常有巨厚的沉积。</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a:extLst>
              <a:ext uri="{FF2B5EF4-FFF2-40B4-BE49-F238E27FC236}">
                <a16:creationId xmlns:a16="http://schemas.microsoft.com/office/drawing/2014/main" id="{B5BC9508-E558-4DF6-AD6E-60FAD07089FE}"/>
              </a:ext>
            </a:extLst>
          </p:cNvPr>
          <p:cNvSpPr txBox="1">
            <a:spLocks noChangeArrowheads="1"/>
          </p:cNvSpPr>
          <p:nvPr/>
        </p:nvSpPr>
        <p:spPr bwMode="auto">
          <a:xfrm>
            <a:off x="49213" y="1773238"/>
            <a:ext cx="2362200" cy="429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D40028"/>
                </a:solidFill>
                <a:effectLst>
                  <a:outerShdw blurRad="38100" dist="38100" dir="2700000" algn="tl">
                    <a:srgbClr val="C0C0C0"/>
                  </a:outerShdw>
                </a:effectLst>
                <a:latin typeface="楷体_GB2312" pitchFamily="49" charset="-122"/>
                <a:ea typeface="楷体_GB2312" pitchFamily="49" charset="-122"/>
              </a:rPr>
              <a:t>海沟：</a:t>
            </a:r>
            <a:r>
              <a:rPr lang="zh-CN" altLang="en-US" sz="2400" b="1">
                <a:solidFill>
                  <a:schemeClr val="tx2"/>
                </a:solidFill>
                <a:latin typeface="楷体_GB2312" pitchFamily="49" charset="-122"/>
                <a:ea typeface="楷体_GB2312" pitchFamily="49" charset="-122"/>
              </a:rPr>
              <a:t>大洋边缘紧邻大陆的长条形洼地</a:t>
            </a:r>
            <a:r>
              <a:rPr lang="zh-CN" altLang="en-US" sz="2400" b="1">
                <a:solidFill>
                  <a:schemeClr val="tx2"/>
                </a:solidFill>
                <a:effectLst>
                  <a:outerShdw blurRad="38100" dist="38100" dir="2700000" algn="tl">
                    <a:srgbClr val="C0C0C0"/>
                  </a:outerShdw>
                </a:effectLst>
                <a:latin typeface="楷体_GB2312" pitchFamily="49" charset="-122"/>
                <a:ea typeface="楷体_GB2312" pitchFamily="49" charset="-122"/>
              </a:rPr>
              <a:t>。</a:t>
            </a:r>
          </a:p>
          <a:p>
            <a:pPr>
              <a:spcBef>
                <a:spcPct val="50000"/>
              </a:spcBef>
            </a:pPr>
            <a:r>
              <a:rPr lang="zh-CN" altLang="en-US" sz="2400" b="1">
                <a:solidFill>
                  <a:schemeClr val="tx2"/>
                </a:solidFill>
                <a:effectLst>
                  <a:outerShdw blurRad="38100" dist="38100" dir="2700000" algn="tl">
                    <a:srgbClr val="C0C0C0"/>
                  </a:outerShdw>
                </a:effectLst>
                <a:latin typeface="楷体_GB2312" pitchFamily="49" charset="-122"/>
                <a:ea typeface="楷体_GB2312" pitchFamily="49" charset="-122"/>
              </a:rPr>
              <a:t>海沟多为板块的结合部位，是由于大洋板块向大陆板块下俯冲造成的。大洋中最深的海沟为马里亚纳海沟，其深度为</a:t>
            </a:r>
            <a:r>
              <a:rPr lang="en-US" altLang="zh-CN" sz="2400" b="1">
                <a:solidFill>
                  <a:schemeClr val="tx2"/>
                </a:solidFill>
                <a:effectLst>
                  <a:outerShdw blurRad="38100" dist="38100" dir="2700000" algn="tl">
                    <a:srgbClr val="C0C0C0"/>
                  </a:outerShdw>
                </a:effectLst>
                <a:latin typeface="楷体_GB2312" pitchFamily="49" charset="-122"/>
                <a:ea typeface="楷体_GB2312" pitchFamily="49" charset="-122"/>
              </a:rPr>
              <a:t>11km</a:t>
            </a:r>
            <a:r>
              <a:rPr lang="zh-CN" altLang="en-US" sz="2400" b="1">
                <a:solidFill>
                  <a:schemeClr val="tx2"/>
                </a:solidFill>
                <a:effectLst>
                  <a:outerShdw blurRad="38100" dist="38100" dir="2700000" algn="tl">
                    <a:srgbClr val="C0C0C0"/>
                  </a:outerShdw>
                </a:effectLst>
                <a:latin typeface="楷体_GB2312" pitchFamily="49" charset="-122"/>
                <a:ea typeface="楷体_GB2312" pitchFamily="49" charset="-122"/>
              </a:rPr>
              <a:t>。</a:t>
            </a:r>
          </a:p>
        </p:txBody>
      </p:sp>
      <p:sp>
        <p:nvSpPr>
          <p:cNvPr id="339971" name="Text Box 3">
            <a:extLst>
              <a:ext uri="{FF2B5EF4-FFF2-40B4-BE49-F238E27FC236}">
                <a16:creationId xmlns:a16="http://schemas.microsoft.com/office/drawing/2014/main" id="{9C833CC0-CCBE-4045-843C-92701D59954F}"/>
              </a:ext>
            </a:extLst>
          </p:cNvPr>
          <p:cNvSpPr txBox="1">
            <a:spLocks noChangeArrowheads="1"/>
          </p:cNvSpPr>
          <p:nvPr/>
        </p:nvSpPr>
        <p:spPr bwMode="auto">
          <a:xfrm>
            <a:off x="4343400" y="1447800"/>
            <a:ext cx="184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CN" sz="2400" b="1">
              <a:latin typeface="Times New Roman" panose="02020603050405020304" pitchFamily="18" charset="0"/>
            </a:endParaRPr>
          </a:p>
          <a:p>
            <a:endParaRPr lang="en-US" altLang="zh-CN" sz="2400">
              <a:latin typeface="Times New Roman" panose="02020603050405020304" pitchFamily="18" charset="0"/>
            </a:endParaRPr>
          </a:p>
        </p:txBody>
      </p:sp>
      <p:graphicFrame>
        <p:nvGraphicFramePr>
          <p:cNvPr id="339972" name="Object 4">
            <a:extLst>
              <a:ext uri="{FF2B5EF4-FFF2-40B4-BE49-F238E27FC236}">
                <a16:creationId xmlns:a16="http://schemas.microsoft.com/office/drawing/2014/main" id="{B52B7A8B-FF7A-4157-8F8E-CC58FED9FD43}"/>
              </a:ext>
            </a:extLst>
          </p:cNvPr>
          <p:cNvGraphicFramePr>
            <a:graphicFrameLocks noChangeAspect="1"/>
          </p:cNvGraphicFramePr>
          <p:nvPr/>
        </p:nvGraphicFramePr>
        <p:xfrm>
          <a:off x="2360613" y="1676400"/>
          <a:ext cx="6783387" cy="5181600"/>
        </p:xfrm>
        <a:graphic>
          <a:graphicData uri="http://schemas.openxmlformats.org/presentationml/2006/ole">
            <mc:AlternateContent xmlns:mc="http://schemas.openxmlformats.org/markup-compatibility/2006">
              <mc:Choice xmlns:v="urn:schemas-microsoft-com:vml" Requires="v">
                <p:oleObj spid="_x0000_s3073" name="Image" r:id="rId3" imgW="0" imgH="0" progId="Photoshop.Image.5">
                  <p:embed/>
                </p:oleObj>
              </mc:Choice>
              <mc:Fallback>
                <p:oleObj name="Image" r:id="rId3" imgW="0" imgH="0" progId="Photoshop.Image.5">
                  <p:embed/>
                  <p:pic>
                    <p:nvPicPr>
                      <p:cNvPr id="339972" name="Object 4">
                        <a:extLst>
                          <a:ext uri="{FF2B5EF4-FFF2-40B4-BE49-F238E27FC236}">
                            <a16:creationId xmlns:a16="http://schemas.microsoft.com/office/drawing/2014/main" id="{B52B7A8B-FF7A-4157-8F8E-CC58FED9F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13" y="1676400"/>
                        <a:ext cx="6783387"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9973" name="Rectangle 5">
            <a:extLst>
              <a:ext uri="{FF2B5EF4-FFF2-40B4-BE49-F238E27FC236}">
                <a16:creationId xmlns:a16="http://schemas.microsoft.com/office/drawing/2014/main" id="{C9EB447E-0D67-44D9-88B0-A54958A530D0}"/>
              </a:ext>
            </a:extLst>
          </p:cNvPr>
          <p:cNvSpPr>
            <a:spLocks noChangeArrowheads="1"/>
          </p:cNvSpPr>
          <p:nvPr/>
        </p:nvSpPr>
        <p:spPr bwMode="auto">
          <a:xfrm>
            <a:off x="468313" y="765175"/>
            <a:ext cx="31019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3600" b="1">
                <a:solidFill>
                  <a:schemeClr val="tx1"/>
                </a:solidFill>
              </a:rPr>
              <a:t>二、海底地形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39972"/>
                                        </p:tgtEl>
                                        <p:attrNameLst>
                                          <p:attrName>style.visibility</p:attrName>
                                        </p:attrNameLst>
                                      </p:cBhvr>
                                      <p:to>
                                        <p:strVal val="visible"/>
                                      </p:to>
                                    </p:set>
                                    <p:anim calcmode="lin" valueType="num">
                                      <p:cBhvr additive="base">
                                        <p:cTn id="7" dur="500" fill="hold"/>
                                        <p:tgtEl>
                                          <p:spTgt spid="339972"/>
                                        </p:tgtEl>
                                        <p:attrNameLst>
                                          <p:attrName>ppt_x</p:attrName>
                                        </p:attrNameLst>
                                      </p:cBhvr>
                                      <p:tavLst>
                                        <p:tav tm="0">
                                          <p:val>
                                            <p:strVal val="0-#ppt_w/2"/>
                                          </p:val>
                                        </p:tav>
                                        <p:tav tm="100000">
                                          <p:val>
                                            <p:strVal val="#ppt_x"/>
                                          </p:val>
                                        </p:tav>
                                      </p:tavLst>
                                    </p:anim>
                                    <p:anim calcmode="lin" valueType="num">
                                      <p:cBhvr additive="base">
                                        <p:cTn id="8" dur="500" fill="hold"/>
                                        <p:tgtEl>
                                          <p:spTgt spid="33997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9970">
                                            <p:txEl>
                                              <p:pRg st="0" end="0"/>
                                            </p:txEl>
                                          </p:spTgt>
                                        </p:tgtEl>
                                        <p:attrNameLst>
                                          <p:attrName>style.visibility</p:attrName>
                                        </p:attrNameLst>
                                      </p:cBhvr>
                                      <p:to>
                                        <p:strVal val="visible"/>
                                      </p:to>
                                    </p:set>
                                    <p:anim calcmode="lin" valueType="num">
                                      <p:cBhvr additive="base">
                                        <p:cTn id="12" dur="500" fill="hold"/>
                                        <p:tgtEl>
                                          <p:spTgt spid="33997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39970">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39970">
                                            <p:txEl>
                                              <p:pRg st="1" end="1"/>
                                            </p:txEl>
                                          </p:spTgt>
                                        </p:tgtEl>
                                        <p:attrNameLst>
                                          <p:attrName>style.visibility</p:attrName>
                                        </p:attrNameLst>
                                      </p:cBhvr>
                                      <p:to>
                                        <p:strVal val="visible"/>
                                      </p:to>
                                    </p:set>
                                    <p:anim calcmode="lin" valueType="num">
                                      <p:cBhvr additive="base">
                                        <p:cTn id="17" dur="500" fill="hold"/>
                                        <p:tgtEl>
                                          <p:spTgt spid="339970">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3997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F6CA4DBA-986D-49BC-80AF-9F7CBA758AFB}"/>
              </a:ext>
            </a:extLst>
          </p:cNvPr>
          <p:cNvSpPr>
            <a:spLocks noGrp="1" noRot="1" noChangeArrowheads="1"/>
          </p:cNvSpPr>
          <p:nvPr>
            <p:ph type="title"/>
          </p:nvPr>
        </p:nvSpPr>
        <p:spPr>
          <a:xfrm>
            <a:off x="827088" y="1349375"/>
            <a:ext cx="7772400" cy="914400"/>
          </a:xfrm>
        </p:spPr>
        <p:txBody>
          <a:bodyPr/>
          <a:lstStyle/>
          <a:p>
            <a:r>
              <a:rPr lang="zh-CN" altLang="en-US" sz="5400"/>
              <a:t>第三章  地壳的物质组成</a:t>
            </a:r>
          </a:p>
        </p:txBody>
      </p:sp>
      <p:sp>
        <p:nvSpPr>
          <p:cNvPr id="152579" name="Rectangle 3">
            <a:extLst>
              <a:ext uri="{FF2B5EF4-FFF2-40B4-BE49-F238E27FC236}">
                <a16:creationId xmlns:a16="http://schemas.microsoft.com/office/drawing/2014/main" id="{E91F0AC7-96E0-4096-9283-8B3D339B4BEA}"/>
              </a:ext>
            </a:extLst>
          </p:cNvPr>
          <p:cNvSpPr>
            <a:spLocks noGrp="1" noRot="1" noChangeArrowheads="1"/>
          </p:cNvSpPr>
          <p:nvPr>
            <p:ph type="body" idx="1"/>
          </p:nvPr>
        </p:nvSpPr>
        <p:spPr>
          <a:xfrm>
            <a:off x="2044700" y="2736850"/>
            <a:ext cx="5692775" cy="2859088"/>
          </a:xfrm>
        </p:spPr>
        <p:txBody>
          <a:bodyPr/>
          <a:lstStyle/>
          <a:p>
            <a:pPr>
              <a:lnSpc>
                <a:spcPct val="90000"/>
              </a:lnSpc>
            </a:pPr>
            <a:r>
              <a:rPr lang="en-US" altLang="zh-CN" sz="4400"/>
              <a:t>3.1	</a:t>
            </a:r>
            <a:r>
              <a:rPr lang="zh-CN" altLang="en-US" sz="4400"/>
              <a:t>元素</a:t>
            </a:r>
          </a:p>
          <a:p>
            <a:pPr>
              <a:lnSpc>
                <a:spcPct val="90000"/>
              </a:lnSpc>
            </a:pPr>
            <a:r>
              <a:rPr lang="en-US" altLang="zh-CN" sz="4400"/>
              <a:t>3.2	</a:t>
            </a:r>
            <a:r>
              <a:rPr lang="zh-CN" altLang="en-US" sz="4400"/>
              <a:t>矿物</a:t>
            </a:r>
          </a:p>
          <a:p>
            <a:pPr>
              <a:lnSpc>
                <a:spcPct val="90000"/>
              </a:lnSpc>
            </a:pPr>
            <a:r>
              <a:rPr lang="en-US" altLang="zh-CN" sz="4400"/>
              <a:t>3.3	</a:t>
            </a:r>
            <a:r>
              <a:rPr lang="zh-CN" altLang="en-US" sz="4400"/>
              <a:t>岩石</a:t>
            </a:r>
          </a:p>
          <a:p>
            <a:pPr>
              <a:lnSpc>
                <a:spcPct val="90000"/>
              </a:lnSpc>
            </a:pPr>
            <a:r>
              <a:rPr lang="en-US" altLang="zh-CN" sz="4400"/>
              <a:t>3.4	</a:t>
            </a:r>
            <a:r>
              <a:rPr lang="zh-CN" altLang="en-US" sz="4400"/>
              <a:t>矿床</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a:extLst>
              <a:ext uri="{FF2B5EF4-FFF2-40B4-BE49-F238E27FC236}">
                <a16:creationId xmlns:a16="http://schemas.microsoft.com/office/drawing/2014/main" id="{A7AA6CD0-F525-4AC5-88FC-FDD630F45608}"/>
              </a:ext>
            </a:extLst>
          </p:cNvPr>
          <p:cNvSpPr>
            <a:spLocks noGrp="1" noRot="1" noChangeArrowheads="1"/>
          </p:cNvSpPr>
          <p:nvPr>
            <p:ph type="body" idx="1"/>
          </p:nvPr>
        </p:nvSpPr>
        <p:spPr>
          <a:xfrm>
            <a:off x="684213" y="692150"/>
            <a:ext cx="8027987" cy="5832475"/>
          </a:xfrm>
          <a:ln/>
          <a:extLst>
            <a:ext uri="{91240B29-F687-4F45-9708-019B960494DF}">
              <a14:hiddenLine xmlns:a14="http://schemas.microsoft.com/office/drawing/2010/main" w="9525">
                <a:solidFill>
                  <a:srgbClr val="D40028"/>
                </a:solidFill>
                <a:miter lim="800000"/>
                <a:headEnd/>
                <a:tailEnd/>
              </a14:hiddenLine>
            </a:ext>
          </a:extLst>
        </p:spPr>
        <p:txBody>
          <a:bodyPr/>
          <a:lstStyle/>
          <a:p>
            <a:pPr>
              <a:lnSpc>
                <a:spcPct val="110000"/>
              </a:lnSpc>
              <a:buFont typeface="Wingdings" panose="05000000000000000000" pitchFamily="2" charset="2"/>
              <a:buNone/>
            </a:pPr>
            <a:endParaRPr lang="en-US" altLang="zh-CN" sz="1000">
              <a:latin typeface="黑体" panose="02010609060101010101" pitchFamily="49" charset="-122"/>
              <a:ea typeface="黑体" panose="02010609060101010101" pitchFamily="49" charset="-122"/>
            </a:endParaRP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元素的克拉克值</a:t>
            </a:r>
            <a:r>
              <a:rPr lang="zh-CN" altLang="en-US" sz="1600">
                <a:latin typeface="黑体" panose="02010609060101010101" pitchFamily="49" charset="-122"/>
                <a:ea typeface="黑体" panose="02010609060101010101" pitchFamily="49" charset="-122"/>
              </a:rPr>
              <a:t>：元素在地壳中的平均含量 </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重量百分比</a:t>
            </a:r>
            <a:r>
              <a:rPr lang="en-US" altLang="zh-CN" sz="1600">
                <a:latin typeface="黑体" panose="02010609060101010101" pitchFamily="49" charset="-122"/>
                <a:ea typeface="黑体" panose="02010609060101010101" pitchFamily="49" charset="-122"/>
              </a:rPr>
              <a:t>)</a:t>
            </a:r>
            <a:r>
              <a:rPr lang="zh-CN" altLang="en-US" sz="1600">
                <a:latin typeface="黑体" panose="02010609060101010101" pitchFamily="49" charset="-122"/>
                <a:ea typeface="黑体" panose="02010609060101010101" pitchFamily="49" charset="-122"/>
              </a:rPr>
              <a:t>。</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矿物</a:t>
            </a:r>
            <a:r>
              <a:rPr lang="zh-CN" altLang="en-US" sz="1600">
                <a:latin typeface="黑体" panose="02010609060101010101" pitchFamily="49" charset="-122"/>
                <a:ea typeface="黑体" panose="02010609060101010101" pitchFamily="49" charset="-122"/>
              </a:rPr>
              <a:t>：是地质作用形成的天然单质或化合物。</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岩石</a:t>
            </a:r>
            <a:r>
              <a:rPr lang="zh-CN" altLang="en-US" sz="1600">
                <a:latin typeface="黑体" panose="02010609060101010101" pitchFamily="49" charset="-122"/>
                <a:ea typeface="黑体" panose="02010609060101010101" pitchFamily="49" charset="-122"/>
              </a:rPr>
              <a:t>：自然界中地质作用形成的，由一种或多种矿物，或由其他岩石碎屑所组成的集合体。</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岩石结构</a:t>
            </a:r>
            <a:r>
              <a:rPr lang="zh-CN" altLang="en-US" sz="1600">
                <a:latin typeface="黑体" panose="02010609060101010101" pitchFamily="49" charset="-122"/>
                <a:ea typeface="黑体" panose="02010609060101010101" pitchFamily="49" charset="-122"/>
              </a:rPr>
              <a:t>：组成岩石的矿物或碎屑颗粒本身的特征。</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岩石构造</a:t>
            </a:r>
            <a:r>
              <a:rPr lang="zh-CN" altLang="en-US" sz="1600">
                <a:latin typeface="黑体" panose="02010609060101010101" pitchFamily="49" charset="-122"/>
                <a:ea typeface="黑体" panose="02010609060101010101" pitchFamily="49" charset="-122"/>
              </a:rPr>
              <a:t>：组成岩石的矿物、碎屑等物质在岩石中的整体排列方式或分布均匀程度，以及固结的紧密程度等所显示的岩石总体外貌特征。</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解理</a:t>
            </a:r>
            <a:r>
              <a:rPr lang="zh-CN" altLang="en-US" sz="1600">
                <a:latin typeface="黑体" panose="02010609060101010101" pitchFamily="49" charset="-122"/>
                <a:ea typeface="黑体" panose="02010609060101010101" pitchFamily="49" charset="-122"/>
              </a:rPr>
              <a:t>：矿物受力后沿一定结晶方向裂开成光滑平面的性质称为解理。</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断口</a:t>
            </a:r>
            <a:r>
              <a:rPr lang="zh-CN" altLang="en-US" sz="1600">
                <a:latin typeface="黑体" panose="02010609060101010101" pitchFamily="49" charset="-122"/>
                <a:ea typeface="黑体" panose="02010609060101010101" pitchFamily="49" charset="-122"/>
              </a:rPr>
              <a:t>：矿物受力后在解理面方向之外裂开，称为断口</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沉积岩</a:t>
            </a:r>
            <a:r>
              <a:rPr lang="zh-CN" altLang="en-US" sz="1600">
                <a:latin typeface="黑体" panose="02010609060101010101" pitchFamily="49" charset="-122"/>
                <a:ea typeface="黑体" panose="02010609060101010101" pitchFamily="49" charset="-122"/>
              </a:rPr>
              <a:t>：在地表或近地表的条件下，母岩风化剥蚀的产物经搬运、沉积和成岩作用形成的岩石。</a:t>
            </a:r>
          </a:p>
          <a:p>
            <a:pPr>
              <a:lnSpc>
                <a:spcPct val="13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层理构造</a:t>
            </a:r>
            <a:r>
              <a:rPr lang="zh-CN" altLang="en-US" sz="1600">
                <a:latin typeface="黑体" panose="02010609060101010101" pitchFamily="49" charset="-122"/>
                <a:ea typeface="黑体" panose="02010609060101010101" pitchFamily="49" charset="-122"/>
              </a:rPr>
              <a:t>：是由于沉积物的成分、结构、颜色等的不同而在垂向上显示的成层性质。</a:t>
            </a:r>
          </a:p>
          <a:p>
            <a:pPr>
              <a:lnSpc>
                <a:spcPct val="8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岩浆岩：</a:t>
            </a:r>
            <a:r>
              <a:rPr lang="zh-CN" altLang="en-US" sz="1000" b="1">
                <a:solidFill>
                  <a:schemeClr val="hlink"/>
                </a:solidFill>
              </a:rPr>
              <a:t> </a:t>
            </a:r>
            <a:r>
              <a:rPr lang="zh-CN" altLang="en-US" sz="1600">
                <a:latin typeface="黑体" panose="02010609060101010101" pitchFamily="49" charset="-122"/>
                <a:ea typeface="黑体" panose="02010609060101010101" pitchFamily="49" charset="-122"/>
              </a:rPr>
              <a:t>岩浆侵入地下冷凝或喷发至地表形成的岩石。</a:t>
            </a:r>
          </a:p>
          <a:p>
            <a:pPr>
              <a:lnSpc>
                <a:spcPct val="80000"/>
              </a:lnSpc>
              <a:buFont typeface="Wingdings" panose="05000000000000000000" pitchFamily="2" charset="2"/>
              <a:buNone/>
            </a:pPr>
            <a:r>
              <a:rPr lang="zh-CN" altLang="en-US" sz="1600" u="sng">
                <a:solidFill>
                  <a:srgbClr val="D60093"/>
                </a:solidFill>
                <a:latin typeface="黑体" panose="02010609060101010101" pitchFamily="49" charset="-122"/>
                <a:ea typeface="黑体" panose="02010609060101010101" pitchFamily="49" charset="-122"/>
              </a:rPr>
              <a:t>变质岩：</a:t>
            </a:r>
            <a:r>
              <a:rPr lang="zh-CN" altLang="en-US" sz="1600">
                <a:latin typeface="黑体" panose="02010609060101010101" pitchFamily="49" charset="-122"/>
                <a:ea typeface="黑体" panose="02010609060101010101" pitchFamily="49" charset="-122"/>
              </a:rPr>
              <a:t>地壳中早先形成的岩石（原岩）经过变质作用形成的新的岩石。</a:t>
            </a:r>
          </a:p>
          <a:p>
            <a:pPr>
              <a:lnSpc>
                <a:spcPct val="130000"/>
              </a:lnSpc>
              <a:buFont typeface="Wingdings" panose="05000000000000000000" pitchFamily="2" charset="2"/>
              <a:buNone/>
            </a:pPr>
            <a:endParaRPr lang="zh-CN" altLang="en-US" sz="1600">
              <a:latin typeface="黑体" panose="02010609060101010101" pitchFamily="49" charset="-122"/>
              <a:ea typeface="黑体" panose="02010609060101010101" pitchFamily="49" charset="-122"/>
            </a:endParaRPr>
          </a:p>
        </p:txBody>
      </p:sp>
      <p:sp>
        <p:nvSpPr>
          <p:cNvPr id="153605" name="Text Box 5">
            <a:extLst>
              <a:ext uri="{FF2B5EF4-FFF2-40B4-BE49-F238E27FC236}">
                <a16:creationId xmlns:a16="http://schemas.microsoft.com/office/drawing/2014/main" id="{4D4D5236-02B7-4AA1-AAD6-958816B41B53}"/>
              </a:ext>
            </a:extLst>
          </p:cNvPr>
          <p:cNvSpPr txBox="1">
            <a:spLocks noChangeArrowheads="1"/>
          </p:cNvSpPr>
          <p:nvPr/>
        </p:nvSpPr>
        <p:spPr bwMode="auto">
          <a:xfrm>
            <a:off x="179388" y="3141663"/>
            <a:ext cx="450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a:solidFill>
                  <a:schemeClr val="tx2"/>
                </a:solidFill>
                <a:latin typeface="Bookman Old Style" panose="02050604050505020204" pitchFamily="18" charset="0"/>
              </a:rPr>
              <a:t>     </a:t>
            </a:r>
            <a:endParaRPr lang="en-US" altLang="zh-CN" sz="2600">
              <a:solidFill>
                <a:schemeClr val="tx2"/>
              </a:solidFill>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0E8DA9F8-5C73-44B8-A80C-35B9891FC39E}"/>
              </a:ext>
            </a:extLst>
          </p:cNvPr>
          <p:cNvSpPr>
            <a:spLocks noGrp="1" noRot="1" noChangeArrowheads="1"/>
          </p:cNvSpPr>
          <p:nvPr>
            <p:ph type="body" idx="1"/>
          </p:nvPr>
        </p:nvSpPr>
        <p:spPr>
          <a:xfrm>
            <a:off x="1979613" y="1268413"/>
            <a:ext cx="5903912" cy="4922837"/>
          </a:xfrm>
        </p:spPr>
        <p:txBody>
          <a:bodyPr/>
          <a:lstStyle/>
          <a:p>
            <a:pPr>
              <a:buFont typeface="Wingdings" panose="05000000000000000000" pitchFamily="2" charset="2"/>
              <a:buNone/>
            </a:pPr>
            <a:r>
              <a:rPr lang="zh-CN" altLang="en-US" b="1">
                <a:solidFill>
                  <a:schemeClr val="tx2"/>
                </a:solidFill>
              </a:rPr>
              <a:t>矿物肉眼鉴定方法</a:t>
            </a:r>
            <a:endParaRPr lang="zh-CN" altLang="en-US" b="1">
              <a:solidFill>
                <a:schemeClr val="tx2"/>
              </a:solidFill>
              <a:latin typeface="Bookman Old Style" panose="02050604050505020204" pitchFamily="18" charset="0"/>
            </a:endParaRPr>
          </a:p>
          <a:p>
            <a:pPr lvl="1">
              <a:buFont typeface="Wingdings" panose="05000000000000000000" pitchFamily="2" charset="2"/>
              <a:buNone/>
            </a:pPr>
            <a:r>
              <a:rPr lang="zh-CN" altLang="en-US">
                <a:solidFill>
                  <a:schemeClr val="tx2"/>
                </a:solidFill>
                <a:latin typeface="Bookman Old Style" panose="02050604050505020204" pitchFamily="18" charset="0"/>
              </a:rPr>
              <a:t>　　　　　　　　　</a:t>
            </a:r>
          </a:p>
          <a:p>
            <a:pPr lvl="2"/>
            <a:r>
              <a:rPr lang="zh-CN" altLang="en-US">
                <a:latin typeface="Bookman Old Style" panose="02050604050505020204" pitchFamily="18" charset="0"/>
              </a:rPr>
              <a:t>晶体形态与晶体集体形态</a:t>
            </a:r>
          </a:p>
          <a:p>
            <a:pPr lvl="2"/>
            <a:r>
              <a:rPr lang="zh-CN" altLang="en-US">
                <a:latin typeface="Bookman Old Style" panose="02050604050505020204" pitchFamily="18" charset="0"/>
              </a:rPr>
              <a:t>透明度</a:t>
            </a:r>
          </a:p>
          <a:p>
            <a:pPr lvl="2"/>
            <a:r>
              <a:rPr lang="zh-CN" altLang="en-US">
                <a:latin typeface="Bookman Old Style" panose="02050604050505020204" pitchFamily="18" charset="0"/>
              </a:rPr>
              <a:t>颜色与条痕色</a:t>
            </a:r>
          </a:p>
          <a:p>
            <a:pPr lvl="2"/>
            <a:r>
              <a:rPr lang="zh-CN" altLang="en-US">
                <a:latin typeface="Bookman Old Style" panose="02050604050505020204" pitchFamily="18" charset="0"/>
              </a:rPr>
              <a:t>光泽</a:t>
            </a:r>
          </a:p>
          <a:p>
            <a:pPr lvl="2"/>
            <a:r>
              <a:rPr lang="zh-CN" altLang="en-US">
                <a:latin typeface="Bookman Old Style" panose="02050604050505020204" pitchFamily="18" charset="0"/>
              </a:rPr>
              <a:t>硬度</a:t>
            </a:r>
          </a:p>
          <a:p>
            <a:pPr lvl="2"/>
            <a:r>
              <a:rPr lang="zh-CN" altLang="en-US">
                <a:solidFill>
                  <a:srgbClr val="D60093"/>
                </a:solidFill>
                <a:latin typeface="Bookman Old Style" panose="02050604050505020204" pitchFamily="18" charset="0"/>
              </a:rPr>
              <a:t>解理和断口</a:t>
            </a:r>
            <a:r>
              <a:rPr lang="zh-CN" altLang="en-US">
                <a:latin typeface="Bookman Old Style" panose="02050604050505020204" pitchFamily="18" charset="0"/>
              </a:rPr>
              <a:t>　　</a:t>
            </a:r>
          </a:p>
          <a:p>
            <a:pPr lvl="2"/>
            <a:r>
              <a:rPr lang="zh-CN" altLang="en-US">
                <a:latin typeface="Bookman Old Style" panose="02050604050505020204" pitchFamily="18" charset="0"/>
              </a:rPr>
              <a:t>比重</a:t>
            </a:r>
          </a:p>
          <a:p>
            <a:pPr lvl="2"/>
            <a:r>
              <a:rPr lang="zh-CN" altLang="en-US">
                <a:latin typeface="Bookman Old Style" panose="02050604050505020204" pitchFamily="18" charset="0"/>
              </a:rPr>
              <a:t>磁性</a:t>
            </a:r>
          </a:p>
        </p:txBody>
      </p:sp>
      <p:sp>
        <p:nvSpPr>
          <p:cNvPr id="157699" name="Text Box 3">
            <a:extLst>
              <a:ext uri="{FF2B5EF4-FFF2-40B4-BE49-F238E27FC236}">
                <a16:creationId xmlns:a16="http://schemas.microsoft.com/office/drawing/2014/main" id="{CDE4F594-55DB-4F7B-B879-297E117CA209}"/>
              </a:ext>
            </a:extLst>
          </p:cNvPr>
          <p:cNvSpPr txBox="1">
            <a:spLocks noChangeArrowheads="1"/>
          </p:cNvSpPr>
          <p:nvPr/>
        </p:nvSpPr>
        <p:spPr bwMode="auto">
          <a:xfrm>
            <a:off x="900113" y="350043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anose="02020603050405020304" pitchFamily="18" charset="0"/>
              </a:rPr>
              <a:t>光学性质</a:t>
            </a:r>
          </a:p>
        </p:txBody>
      </p:sp>
      <p:sp>
        <p:nvSpPr>
          <p:cNvPr id="157700" name="AutoShape 4">
            <a:extLst>
              <a:ext uri="{FF2B5EF4-FFF2-40B4-BE49-F238E27FC236}">
                <a16:creationId xmlns:a16="http://schemas.microsoft.com/office/drawing/2014/main" id="{055BDCB5-1D29-49BB-A461-1293832ED041}"/>
              </a:ext>
            </a:extLst>
          </p:cNvPr>
          <p:cNvSpPr>
            <a:spLocks/>
          </p:cNvSpPr>
          <p:nvPr/>
        </p:nvSpPr>
        <p:spPr bwMode="auto">
          <a:xfrm>
            <a:off x="2627313" y="3068638"/>
            <a:ext cx="144462" cy="1295400"/>
          </a:xfrm>
          <a:prstGeom prst="leftBrace">
            <a:avLst>
              <a:gd name="adj1" fmla="val 74726"/>
              <a:gd name="adj2" fmla="val 50000"/>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1" name="Text Box 5">
            <a:extLst>
              <a:ext uri="{FF2B5EF4-FFF2-40B4-BE49-F238E27FC236}">
                <a16:creationId xmlns:a16="http://schemas.microsoft.com/office/drawing/2014/main" id="{A5D4FBF3-1693-4DBF-8C31-E74C2F0CE20B}"/>
              </a:ext>
            </a:extLst>
          </p:cNvPr>
          <p:cNvSpPr txBox="1">
            <a:spLocks noChangeArrowheads="1"/>
          </p:cNvSpPr>
          <p:nvPr/>
        </p:nvSpPr>
        <p:spPr bwMode="auto">
          <a:xfrm>
            <a:off x="900113" y="46529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D60093"/>
                </a:solidFill>
                <a:latin typeface="Times New Roman" panose="02020603050405020304" pitchFamily="18" charset="0"/>
              </a:rPr>
              <a:t>力学性质</a:t>
            </a:r>
          </a:p>
        </p:txBody>
      </p:sp>
      <p:sp>
        <p:nvSpPr>
          <p:cNvPr id="157702" name="AutoShape 6">
            <a:extLst>
              <a:ext uri="{FF2B5EF4-FFF2-40B4-BE49-F238E27FC236}">
                <a16:creationId xmlns:a16="http://schemas.microsoft.com/office/drawing/2014/main" id="{4435D524-29EE-4CDB-9F59-28BB5329C063}"/>
              </a:ext>
            </a:extLst>
          </p:cNvPr>
          <p:cNvSpPr>
            <a:spLocks/>
          </p:cNvSpPr>
          <p:nvPr/>
        </p:nvSpPr>
        <p:spPr bwMode="auto">
          <a:xfrm>
            <a:off x="2555875" y="4581525"/>
            <a:ext cx="287338" cy="792163"/>
          </a:xfrm>
          <a:prstGeom prst="leftBrace">
            <a:avLst>
              <a:gd name="adj1" fmla="val 22974"/>
              <a:gd name="adj2" fmla="val 50000"/>
            </a:avLst>
          </a:pr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3" name="Text Box 7">
            <a:extLst>
              <a:ext uri="{FF2B5EF4-FFF2-40B4-BE49-F238E27FC236}">
                <a16:creationId xmlns:a16="http://schemas.microsoft.com/office/drawing/2014/main" id="{EF4A02B5-8653-4FCE-933B-CEADDB08A3C0}"/>
              </a:ext>
            </a:extLst>
          </p:cNvPr>
          <p:cNvSpPr txBox="1">
            <a:spLocks noChangeArrowheads="1"/>
          </p:cNvSpPr>
          <p:nvPr/>
        </p:nvSpPr>
        <p:spPr bwMode="auto">
          <a:xfrm>
            <a:off x="900113" y="2565400"/>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anose="02020603050405020304" pitchFamily="18" charset="0"/>
              </a:rPr>
              <a:t>几何形态</a:t>
            </a:r>
          </a:p>
        </p:txBody>
      </p:sp>
      <p:sp>
        <p:nvSpPr>
          <p:cNvPr id="157704" name="Rectangle 8">
            <a:extLst>
              <a:ext uri="{FF2B5EF4-FFF2-40B4-BE49-F238E27FC236}">
                <a16:creationId xmlns:a16="http://schemas.microsoft.com/office/drawing/2014/main" id="{AF0E1927-68F6-4757-9790-5346B6747D84}"/>
              </a:ext>
            </a:extLst>
          </p:cNvPr>
          <p:cNvSpPr>
            <a:spLocks noChangeArrowheads="1"/>
          </p:cNvSpPr>
          <p:nvPr/>
        </p:nvSpPr>
        <p:spPr bwMode="auto">
          <a:xfrm>
            <a:off x="827088" y="47625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nSpc>
                <a:spcPct val="115000"/>
              </a:lnSpc>
              <a:buFont typeface="Wingdings" panose="05000000000000000000" pitchFamily="2" charset="2"/>
              <a:buNone/>
            </a:pPr>
            <a:r>
              <a:rPr lang="zh-CN" altLang="en-US">
                <a:latin typeface="黑体" panose="02010609060101010101" pitchFamily="49" charset="-122"/>
                <a:ea typeface="黑体" panose="02010609060101010101" pitchFamily="49" charset="-122"/>
              </a:rPr>
              <a:t>矿物肉眼鉴定的方法</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至少</a:t>
            </a:r>
            <a:r>
              <a:rPr lang="en-US" altLang="zh-CN">
                <a:latin typeface="黑体" panose="02010609060101010101" pitchFamily="49" charset="-122"/>
                <a:ea typeface="黑体" panose="02010609060101010101" pitchFamily="49" charset="-122"/>
              </a:rPr>
              <a:t>5</a:t>
            </a:r>
            <a:r>
              <a:rPr lang="zh-CN" altLang="en-US">
                <a:latin typeface="黑体" panose="02010609060101010101" pitchFamily="49" charset="-122"/>
                <a:ea typeface="黑体" panose="02010609060101010101" pitchFamily="49" charset="-122"/>
              </a:rPr>
              <a:t>种</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a:t>
            </a: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6" name="Rectangle 10">
            <a:extLst>
              <a:ext uri="{FF2B5EF4-FFF2-40B4-BE49-F238E27FC236}">
                <a16:creationId xmlns:a16="http://schemas.microsoft.com/office/drawing/2014/main" id="{B00E28AB-DC4F-4675-9D84-359FF2831E4D}"/>
              </a:ext>
            </a:extLst>
          </p:cNvPr>
          <p:cNvSpPr>
            <a:spLocks noChangeArrowheads="1"/>
          </p:cNvSpPr>
          <p:nvPr/>
        </p:nvSpPr>
        <p:spPr bwMode="auto">
          <a:xfrm>
            <a:off x="449263" y="2163763"/>
            <a:ext cx="7851775" cy="253047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304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sz="2000" b="1">
                <a:solidFill>
                  <a:srgbClr val="FF0000"/>
                </a:solidFill>
                <a:latin typeface="Arial" panose="020B0604020202020204" pitchFamily="34" charset="0"/>
              </a:rPr>
              <a:t>晶体按其生长方式分为</a:t>
            </a:r>
            <a:r>
              <a:rPr lang="zh-CN" altLang="en-US" sz="2000" b="1" u="sng">
                <a:solidFill>
                  <a:srgbClr val="FF0000"/>
                </a:solidFill>
                <a:latin typeface="Arial" panose="020B0604020202020204" pitchFamily="34" charset="0"/>
              </a:rPr>
              <a:t>一向延长型、二向延长型、三向延长型</a:t>
            </a:r>
            <a:r>
              <a:rPr lang="zh-CN" altLang="en-US" sz="2000" b="1">
                <a:solidFill>
                  <a:srgbClr val="FF0000"/>
                </a:solidFill>
                <a:latin typeface="Arial" panose="020B0604020202020204" pitchFamily="34" charset="0"/>
              </a:rPr>
              <a:t>三种。</a:t>
            </a:r>
          </a:p>
          <a:p>
            <a:pPr>
              <a:lnSpc>
                <a:spcPct val="200000"/>
              </a:lnSpc>
            </a:pPr>
            <a:r>
              <a:rPr lang="zh-CN" altLang="en-US" sz="2000" b="1">
                <a:solidFill>
                  <a:srgbClr val="FF0000"/>
                </a:solidFill>
                <a:latin typeface="Arial" panose="020B0604020202020204" pitchFamily="34" charset="0"/>
              </a:rPr>
              <a:t>地壳中的岩石可分为</a:t>
            </a:r>
            <a:r>
              <a:rPr lang="zh-CN" altLang="en-US" sz="2000" b="1" u="sng">
                <a:solidFill>
                  <a:srgbClr val="FF0000"/>
                </a:solidFill>
                <a:latin typeface="Arial" panose="020B0604020202020204" pitchFamily="34" charset="0"/>
              </a:rPr>
              <a:t>沉积岩、岩浆岩、变质岩</a:t>
            </a:r>
            <a:r>
              <a:rPr lang="zh-CN" altLang="en-US" sz="2000" b="1">
                <a:solidFill>
                  <a:srgbClr val="FF0000"/>
                </a:solidFill>
                <a:latin typeface="Arial" panose="020B0604020202020204" pitchFamily="34" charset="0"/>
              </a:rPr>
              <a:t>三大类。 </a:t>
            </a:r>
          </a:p>
          <a:p>
            <a:pPr>
              <a:lnSpc>
                <a:spcPct val="200000"/>
              </a:lnSpc>
            </a:pPr>
            <a:r>
              <a:rPr lang="zh-CN" altLang="en-US" sz="2000" b="1">
                <a:solidFill>
                  <a:srgbClr val="FF0000"/>
                </a:solidFill>
                <a:latin typeface="Arial" panose="020B0604020202020204" pitchFamily="34" charset="0"/>
              </a:rPr>
              <a:t>常见胶结物有</a:t>
            </a:r>
            <a:r>
              <a:rPr lang="zh-CN" altLang="en-US" sz="2000" b="1" u="sng">
                <a:solidFill>
                  <a:srgbClr val="FF0000"/>
                </a:solidFill>
                <a:latin typeface="Arial" panose="020B0604020202020204" pitchFamily="34" charset="0"/>
              </a:rPr>
              <a:t>钙质、铁质、硅质和泥质</a:t>
            </a:r>
            <a:r>
              <a:rPr lang="zh-CN" altLang="en-US" sz="2000" b="1">
                <a:solidFill>
                  <a:srgbClr val="FF0000"/>
                </a:solidFill>
                <a:latin typeface="Arial" panose="020B0604020202020204" pitchFamily="34" charset="0"/>
              </a:rPr>
              <a:t>。</a:t>
            </a:r>
          </a:p>
          <a:p>
            <a:pPr>
              <a:lnSpc>
                <a:spcPct val="200000"/>
              </a:lnSpc>
            </a:pPr>
            <a:r>
              <a:rPr lang="zh-CN" altLang="en-US" sz="2000" b="1">
                <a:solidFill>
                  <a:srgbClr val="FF0000"/>
                </a:solidFill>
                <a:latin typeface="Arial" panose="020B0604020202020204" pitchFamily="34" charset="0"/>
              </a:rPr>
              <a:t>沉积岩的碎屑结构可分为</a:t>
            </a:r>
            <a:r>
              <a:rPr lang="zh-CN" altLang="en-US" sz="2000" b="1" u="sng">
                <a:solidFill>
                  <a:srgbClr val="FF0000"/>
                </a:solidFill>
                <a:latin typeface="Arial" panose="020B0604020202020204" pitchFamily="34" charset="0"/>
              </a:rPr>
              <a:t>砾状结构、砂状结构和粉砂状结构</a:t>
            </a:r>
            <a:r>
              <a:rPr lang="zh-CN" altLang="en-US" sz="2000" b="1">
                <a:solidFill>
                  <a:srgbClr val="FF0000"/>
                </a:solidFill>
                <a:latin typeface="Arial" panose="020B0604020202020204" pitchFamily="34" charset="0"/>
              </a:rPr>
              <a:t>。</a:t>
            </a: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D4A4DC4F-AC9C-4F4C-B109-F9610D83E618}"/>
              </a:ext>
            </a:extLst>
          </p:cNvPr>
          <p:cNvSpPr>
            <a:spLocks noGrp="1" noRot="1" noChangeArrowheads="1"/>
          </p:cNvSpPr>
          <p:nvPr>
            <p:ph type="body" idx="1"/>
          </p:nvPr>
        </p:nvSpPr>
        <p:spPr>
          <a:xfrm>
            <a:off x="2044700" y="2328863"/>
            <a:ext cx="5535613" cy="3408362"/>
          </a:xfrm>
        </p:spPr>
        <p:txBody>
          <a:bodyPr/>
          <a:lstStyle/>
          <a:p>
            <a:pPr>
              <a:lnSpc>
                <a:spcPct val="130000"/>
              </a:lnSpc>
            </a:pPr>
            <a:r>
              <a:rPr lang="zh-CN" altLang="en-US"/>
              <a:t>平时成绩：</a:t>
            </a:r>
            <a:r>
              <a:rPr lang="en-US" altLang="zh-CN"/>
              <a:t>10</a:t>
            </a:r>
            <a:r>
              <a:rPr lang="zh-CN" altLang="en-US"/>
              <a:t>％</a:t>
            </a:r>
          </a:p>
          <a:p>
            <a:pPr>
              <a:lnSpc>
                <a:spcPct val="130000"/>
              </a:lnSpc>
            </a:pPr>
            <a:r>
              <a:rPr lang="zh-CN" altLang="en-US"/>
              <a:t>实验课程：</a:t>
            </a:r>
            <a:r>
              <a:rPr lang="en-US" altLang="zh-CN"/>
              <a:t>20</a:t>
            </a:r>
            <a:r>
              <a:rPr lang="zh-CN" altLang="en-US"/>
              <a:t>％</a:t>
            </a:r>
          </a:p>
          <a:p>
            <a:pPr>
              <a:lnSpc>
                <a:spcPct val="130000"/>
              </a:lnSpc>
            </a:pPr>
            <a:r>
              <a:rPr lang="zh-CN" altLang="en-US"/>
              <a:t>考试成绩：</a:t>
            </a:r>
            <a:r>
              <a:rPr lang="en-US" altLang="zh-CN"/>
              <a:t>70</a:t>
            </a:r>
            <a:r>
              <a:rPr lang="zh-CN" altLang="en-US"/>
              <a:t>％</a:t>
            </a:r>
          </a:p>
          <a:p>
            <a:pPr>
              <a:lnSpc>
                <a:spcPct val="130000"/>
              </a:lnSpc>
            </a:pPr>
            <a:r>
              <a:rPr lang="zh-CN" altLang="en-US"/>
              <a:t>考试方式：闭卷</a:t>
            </a:r>
          </a:p>
        </p:txBody>
      </p:sp>
      <p:sp>
        <p:nvSpPr>
          <p:cNvPr id="88068" name="Rectangle 4">
            <a:extLst>
              <a:ext uri="{FF2B5EF4-FFF2-40B4-BE49-F238E27FC236}">
                <a16:creationId xmlns:a16="http://schemas.microsoft.com/office/drawing/2014/main" id="{7DF7A549-8572-4615-B7A2-2EFC06D1DB09}"/>
              </a:ext>
            </a:extLst>
          </p:cNvPr>
          <p:cNvSpPr>
            <a:spLocks noChangeArrowheads="1"/>
          </p:cNvSpPr>
          <p:nvPr/>
        </p:nvSpPr>
        <p:spPr bwMode="auto">
          <a:xfrm>
            <a:off x="539750" y="1125538"/>
            <a:ext cx="77724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800" b="1">
                <a:latin typeface="Times New Roman" panose="02020603050405020304" pitchFamily="18" charset="0"/>
                <a:ea typeface="楷体_GB2312" pitchFamily="49" charset="-122"/>
              </a:rPr>
              <a:t>《</a:t>
            </a:r>
            <a:r>
              <a:rPr lang="zh-CN" altLang="en-US" sz="4800" b="1">
                <a:latin typeface="Times New Roman" panose="02020603050405020304" pitchFamily="18" charset="0"/>
                <a:ea typeface="楷体_GB2312" pitchFamily="49" charset="-122"/>
              </a:rPr>
              <a:t>地质学基础</a:t>
            </a:r>
            <a:r>
              <a:rPr lang="en-US" altLang="zh-CN" sz="4800" b="1">
                <a:latin typeface="Times New Roman" panose="02020603050405020304" pitchFamily="18" charset="0"/>
                <a:ea typeface="楷体_GB2312" pitchFamily="49" charset="-122"/>
              </a:rPr>
              <a:t>》</a:t>
            </a:r>
            <a:r>
              <a:rPr lang="zh-CN" altLang="en-US">
                <a:latin typeface="宋体" panose="02010600030101010101" pitchFamily="2" charset="-122"/>
              </a:rPr>
              <a:t>考核方式</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3">
            <a:extLst>
              <a:ext uri="{FF2B5EF4-FFF2-40B4-BE49-F238E27FC236}">
                <a16:creationId xmlns:a16="http://schemas.microsoft.com/office/drawing/2014/main" id="{097C2106-2B27-48D6-9B48-BD965A3C64E2}"/>
              </a:ext>
            </a:extLst>
          </p:cNvPr>
          <p:cNvSpPr>
            <a:spLocks noGrp="1" noChangeArrowheads="1"/>
          </p:cNvSpPr>
          <p:nvPr>
            <p:ph type="body" sz="half" idx="4294967295"/>
          </p:nvPr>
        </p:nvSpPr>
        <p:spPr>
          <a:xfrm>
            <a:off x="322263" y="404813"/>
            <a:ext cx="8497887" cy="2447925"/>
          </a:xfrm>
        </p:spPr>
        <p:txBody>
          <a:bodyPr/>
          <a:lstStyle/>
          <a:p>
            <a:r>
              <a:rPr lang="en-US" altLang="zh-CN" sz="2800" b="1">
                <a:solidFill>
                  <a:schemeClr val="hlink"/>
                </a:solidFill>
                <a:latin typeface="宋体" panose="02010600030101010101" pitchFamily="2" charset="-122"/>
              </a:rPr>
              <a:t>3.2.2	</a:t>
            </a:r>
            <a:r>
              <a:rPr lang="zh-CN" altLang="en-US" sz="2800" b="1">
                <a:solidFill>
                  <a:schemeClr val="hlink"/>
                </a:solidFill>
                <a:latin typeface="宋体" panose="02010600030101010101" pitchFamily="2" charset="-122"/>
              </a:rPr>
              <a:t>矿物分类与常见矿物</a:t>
            </a:r>
          </a:p>
          <a:p>
            <a:pPr lvl="1"/>
            <a:r>
              <a:rPr lang="zh-CN" altLang="en-US" b="1">
                <a:latin typeface="楷体_GB2312" pitchFamily="49" charset="-122"/>
                <a:ea typeface="楷体_GB2312" pitchFamily="49" charset="-122"/>
              </a:rPr>
              <a:t>主要根据矿物的化学成分与化学性质：</a:t>
            </a:r>
          </a:p>
          <a:p>
            <a:pPr lvl="2" algn="just"/>
            <a:r>
              <a:rPr lang="zh-CN" altLang="en-US" sz="2800" b="1">
                <a:latin typeface="楷体_GB2312" pitchFamily="49" charset="-122"/>
                <a:ea typeface="楷体_GB2312" pitchFamily="49" charset="-122"/>
              </a:rPr>
              <a:t>其中硅酸盐矿物种类繁多，约占已知矿物种数的</a:t>
            </a:r>
            <a:r>
              <a:rPr lang="en-US" altLang="zh-CN" sz="2800" b="1">
                <a:latin typeface="楷体_GB2312" pitchFamily="49" charset="-122"/>
                <a:ea typeface="楷体_GB2312" pitchFamily="49" charset="-122"/>
              </a:rPr>
              <a:t>1/4</a:t>
            </a:r>
            <a:r>
              <a:rPr lang="zh-CN" altLang="en-US" sz="2800" b="1">
                <a:latin typeface="楷体_GB2312" pitchFamily="49" charset="-122"/>
                <a:ea typeface="楷体_GB2312" pitchFamily="49" charset="-122"/>
              </a:rPr>
              <a:t>，占地壳总重量的</a:t>
            </a:r>
            <a:r>
              <a:rPr lang="en-US" altLang="zh-CN" sz="2800" b="1">
                <a:latin typeface="楷体_GB2312" pitchFamily="49" charset="-122"/>
                <a:ea typeface="楷体_GB2312" pitchFamily="49" charset="-122"/>
              </a:rPr>
              <a:t>85%</a:t>
            </a:r>
            <a:r>
              <a:rPr lang="zh-CN" altLang="en-US" sz="2800" b="1">
                <a:latin typeface="楷体_GB2312" pitchFamily="49" charset="-122"/>
                <a:ea typeface="楷体_GB2312" pitchFamily="49" charset="-122"/>
              </a:rPr>
              <a:t>。最常见的有长石、云母、辉石、角闪石、橄榄石等几种。</a:t>
            </a:r>
          </a:p>
        </p:txBody>
      </p:sp>
      <p:graphicFrame>
        <p:nvGraphicFramePr>
          <p:cNvPr id="340995" name="Group 3">
            <a:extLst>
              <a:ext uri="{FF2B5EF4-FFF2-40B4-BE49-F238E27FC236}">
                <a16:creationId xmlns:a16="http://schemas.microsoft.com/office/drawing/2014/main" id="{F2E08D3F-1546-4B5E-A485-0EF3E1411543}"/>
              </a:ext>
            </a:extLst>
          </p:cNvPr>
          <p:cNvGraphicFramePr>
            <a:graphicFrameLocks noGrp="1"/>
          </p:cNvGraphicFramePr>
          <p:nvPr>
            <p:ph sz="half" idx="4294967295"/>
          </p:nvPr>
        </p:nvGraphicFramePr>
        <p:xfrm>
          <a:off x="611188" y="2822575"/>
          <a:ext cx="7991475" cy="4035425"/>
        </p:xfrm>
        <a:graphic>
          <a:graphicData uri="http://schemas.openxmlformats.org/drawingml/2006/table">
            <a:tbl>
              <a:tblPr/>
              <a:tblGrid>
                <a:gridCol w="1584325">
                  <a:extLst>
                    <a:ext uri="{9D8B030D-6E8A-4147-A177-3AD203B41FA5}">
                      <a16:colId xmlns:a16="http://schemas.microsoft.com/office/drawing/2014/main" val="2098177238"/>
                    </a:ext>
                  </a:extLst>
                </a:gridCol>
                <a:gridCol w="6407150">
                  <a:extLst>
                    <a:ext uri="{9D8B030D-6E8A-4147-A177-3AD203B41FA5}">
                      <a16:colId xmlns:a16="http://schemas.microsoft.com/office/drawing/2014/main" val="3035666114"/>
                    </a:ext>
                  </a:extLst>
                </a:gridCol>
              </a:tblGrid>
              <a:tr h="433388">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分    类</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矿    物    名    称（常见矿物）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099286741"/>
                  </a:ext>
                </a:extLst>
              </a:tr>
              <a:tr h="406400">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自然元素</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石墨、自然铜、金、硫磺、金刚石</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589959111"/>
                  </a:ext>
                </a:extLst>
              </a:tr>
              <a:tr h="295275">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氧化物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赤铁矿、磁铁矿、锡石、铝土矿</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225284623"/>
                  </a:ext>
                </a:extLst>
              </a:tr>
              <a:tr h="296863">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氢氧化物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褐铁矿</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3037249399"/>
                  </a:ext>
                </a:extLst>
              </a:tr>
              <a:tr h="296863">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卤化物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岩盐、萤石</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302900009"/>
                  </a:ext>
                </a:extLst>
              </a:tr>
              <a:tr h="296863">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碳酸盐</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方解石、白云石、孔雀石、菱镁矿</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082915759"/>
                  </a:ext>
                </a:extLst>
              </a:tr>
              <a:tr h="306388">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硫化物</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黄铜矿、黄铁矿、方铅矿、闪锌矿、辉锑矿、雄黄，辰砂</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73077911"/>
                  </a:ext>
                </a:extLst>
              </a:tr>
              <a:tr h="360363">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硫酸盐</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石膏、重晶石、芒硝</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02924477"/>
                  </a:ext>
                </a:extLst>
              </a:tr>
              <a:tr h="331788">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磷酸盐</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磷灰石</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4091483685"/>
                  </a:ext>
                </a:extLst>
              </a:tr>
              <a:tr h="495300">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硅酸盐</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lvl1pPr marL="342900" indent="-3429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Pct val="70000"/>
                        <a:buFont typeface="Wingdings" panose="05000000000000000000" pitchFamily="2" charset="2"/>
                        <a:buNone/>
                        <a:tabLst/>
                      </a:pPr>
                      <a:r>
                        <a:rPr kumimoji="0" lang="zh-CN" altLang="en-US" sz="18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角闪石、辉石、橄榄石、滑石、云母、长石，石榴子石、绿泥石、绿帘石、蛇纹石、石棉、高岭石、红柱石等</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95863795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3B923E6-9FDC-4132-8ED7-4BCA0D75C51D}"/>
              </a:ext>
            </a:extLst>
          </p:cNvPr>
          <p:cNvSpPr>
            <a:spLocks noGrp="1" noRot="1" noChangeArrowheads="1"/>
          </p:cNvSpPr>
          <p:nvPr>
            <p:ph type="body" idx="1"/>
          </p:nvPr>
        </p:nvSpPr>
        <p:spPr>
          <a:xfrm>
            <a:off x="539750" y="979488"/>
            <a:ext cx="8424863" cy="5689600"/>
          </a:xfrm>
        </p:spPr>
        <p:txBody>
          <a:bodyPr/>
          <a:lstStyle/>
          <a:p>
            <a:pPr>
              <a:lnSpc>
                <a:spcPct val="110000"/>
              </a:lnSpc>
              <a:buFont typeface="Wingdings" panose="05000000000000000000" pitchFamily="2" charset="2"/>
              <a:buNone/>
            </a:pPr>
            <a:r>
              <a:rPr lang="en-US" altLang="zh-CN" sz="2400">
                <a:solidFill>
                  <a:srgbClr val="FFFF00"/>
                </a:solidFill>
                <a:latin typeface="黑体" panose="02010609060101010101" pitchFamily="49" charset="-122"/>
                <a:ea typeface="黑体" panose="02010609060101010101" pitchFamily="49" charset="-122"/>
              </a:rPr>
              <a:t>  </a:t>
            </a:r>
            <a:r>
              <a:rPr lang="zh-CN" altLang="en-US" sz="2400">
                <a:solidFill>
                  <a:srgbClr val="D60093"/>
                </a:solidFill>
                <a:latin typeface="黑体" panose="02010609060101010101" pitchFamily="49" charset="-122"/>
                <a:ea typeface="黑体" panose="02010609060101010101" pitchFamily="49" charset="-122"/>
              </a:rPr>
              <a:t>尝试对岩石进行成因分类，对每一种成因的岩石举出两个具体的例子，并说出它们可能具有的结构和构造。</a:t>
            </a:r>
          </a:p>
          <a:p>
            <a:pPr>
              <a:lnSpc>
                <a:spcPct val="110000"/>
              </a:lnSpc>
            </a:pPr>
            <a:r>
              <a:rPr lang="zh-CN" altLang="en-US" sz="2400">
                <a:latin typeface="黑体" panose="02010609060101010101" pitchFamily="49" charset="-122"/>
                <a:ea typeface="黑体" panose="02010609060101010101" pitchFamily="49" charset="-122"/>
              </a:rPr>
              <a:t>按照岩石形成的原因，将岩石分为三个大类：</a:t>
            </a:r>
          </a:p>
          <a:p>
            <a:pPr>
              <a:lnSpc>
                <a:spcPct val="110000"/>
              </a:lnSpc>
            </a:pPr>
            <a:r>
              <a:rPr lang="zh-CN" altLang="en-US" sz="2400">
                <a:solidFill>
                  <a:srgbClr val="D60093"/>
                </a:solidFill>
                <a:latin typeface="黑体" panose="02010609060101010101" pitchFamily="49" charset="-122"/>
                <a:ea typeface="黑体" panose="02010609060101010101" pitchFamily="49" charset="-122"/>
              </a:rPr>
              <a:t>岩浆岩</a:t>
            </a:r>
            <a:r>
              <a:rPr lang="zh-CN" altLang="en-US" sz="2400">
                <a:latin typeface="黑体" panose="02010609060101010101" pitchFamily="49" charset="-122"/>
                <a:ea typeface="黑体" panose="02010609060101010101" pitchFamily="49" charset="-122"/>
              </a:rPr>
              <a:t>：岩浆侵入地下冷凝或喷发至地表形成的岩石，如花岗岩、闪长岩、安山岩、玄武岩等。</a:t>
            </a:r>
          </a:p>
          <a:p>
            <a:pPr>
              <a:lnSpc>
                <a:spcPct val="110000"/>
              </a:lnSpc>
            </a:pPr>
            <a:r>
              <a:rPr lang="zh-CN" altLang="en-US" sz="2400">
                <a:solidFill>
                  <a:srgbClr val="D60093"/>
                </a:solidFill>
                <a:latin typeface="黑体" panose="02010609060101010101" pitchFamily="49" charset="-122"/>
                <a:ea typeface="黑体" panose="02010609060101010101" pitchFamily="49" charset="-122"/>
              </a:rPr>
              <a:t>沉积岩</a:t>
            </a:r>
            <a:r>
              <a:rPr lang="zh-CN" altLang="en-US" sz="2400">
                <a:latin typeface="黑体" panose="02010609060101010101" pitchFamily="49" charset="-122"/>
                <a:ea typeface="黑体" panose="02010609060101010101" pitchFamily="49" charset="-122"/>
              </a:rPr>
              <a:t>：在地表或近的条件下，母岩风化剥蚀的产物经搬运、沉积和成岩作用形成的岩石，如砾岩、砂岩、泥岩、灰岩等。</a:t>
            </a:r>
          </a:p>
          <a:p>
            <a:pPr>
              <a:lnSpc>
                <a:spcPct val="110000"/>
              </a:lnSpc>
            </a:pPr>
            <a:r>
              <a:rPr lang="zh-CN" altLang="en-US" sz="2400">
                <a:solidFill>
                  <a:srgbClr val="D60093"/>
                </a:solidFill>
                <a:latin typeface="黑体" panose="02010609060101010101" pitchFamily="49" charset="-122"/>
                <a:ea typeface="黑体" panose="02010609060101010101" pitchFamily="49" charset="-122"/>
              </a:rPr>
              <a:t>变质岩</a:t>
            </a:r>
            <a:r>
              <a:rPr lang="zh-CN" altLang="en-US" sz="2400">
                <a:latin typeface="黑体" panose="02010609060101010101" pitchFamily="49" charset="-122"/>
                <a:ea typeface="黑体" panose="02010609060101010101" pitchFamily="49" charset="-122"/>
              </a:rPr>
              <a:t>：地壳中早先形成的岩石经过变质作用形成的新的岩石，如板岩、千枚岩、片岩、片麻岩。</a:t>
            </a:r>
          </a:p>
          <a:p>
            <a:pPr>
              <a:lnSpc>
                <a:spcPct val="110000"/>
              </a:lnSpc>
              <a:buFont typeface="Wingdings" panose="05000000000000000000" pitchFamily="2" charset="2"/>
              <a:buNone/>
            </a:pPr>
            <a:endParaRPr lang="zh-CN" altLang="en-US" sz="2400">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4AF2ACFF-AD7E-4938-B2A4-1E90644FBAE0}"/>
              </a:ext>
            </a:extLst>
          </p:cNvPr>
          <p:cNvSpPr>
            <a:spLocks noGrp="1" noRot="1" noChangeArrowheads="1"/>
          </p:cNvSpPr>
          <p:nvPr>
            <p:ph type="title"/>
          </p:nvPr>
        </p:nvSpPr>
        <p:spPr>
          <a:xfrm>
            <a:off x="533400" y="1189038"/>
            <a:ext cx="8791575" cy="701675"/>
          </a:xfrm>
        </p:spPr>
        <p:txBody>
          <a:bodyPr/>
          <a:lstStyle/>
          <a:p>
            <a:r>
              <a:rPr lang="zh-CN" altLang="en-US" sz="4000"/>
              <a:t>第四章  生命起源与地质年代学</a:t>
            </a:r>
          </a:p>
        </p:txBody>
      </p:sp>
      <p:sp>
        <p:nvSpPr>
          <p:cNvPr id="159747" name="Rectangle 3">
            <a:extLst>
              <a:ext uri="{FF2B5EF4-FFF2-40B4-BE49-F238E27FC236}">
                <a16:creationId xmlns:a16="http://schemas.microsoft.com/office/drawing/2014/main" id="{96C825D8-547F-494F-B4E6-2A1A36FA0BD5}"/>
              </a:ext>
            </a:extLst>
          </p:cNvPr>
          <p:cNvSpPr>
            <a:spLocks noGrp="1" noRot="1" noChangeArrowheads="1"/>
          </p:cNvSpPr>
          <p:nvPr>
            <p:ph type="body" idx="1"/>
          </p:nvPr>
        </p:nvSpPr>
        <p:spPr>
          <a:xfrm>
            <a:off x="935038" y="2328863"/>
            <a:ext cx="7516812" cy="3094037"/>
          </a:xfrm>
        </p:spPr>
        <p:txBody>
          <a:bodyPr/>
          <a:lstStyle/>
          <a:p>
            <a:r>
              <a:rPr lang="en-US" altLang="zh-CN" sz="3600"/>
              <a:t>4.1 </a:t>
            </a:r>
            <a:r>
              <a:rPr lang="zh-CN" altLang="en-US" sz="3600"/>
              <a:t>地质年代学</a:t>
            </a:r>
          </a:p>
          <a:p>
            <a:pPr lvl="1"/>
            <a:r>
              <a:rPr lang="zh-CN" altLang="en-US" sz="3200"/>
              <a:t>确定地质年代的方法</a:t>
            </a:r>
          </a:p>
          <a:p>
            <a:pPr lvl="1"/>
            <a:r>
              <a:rPr lang="zh-CN" altLang="en-US"/>
              <a:t>地质年代单位和地质年表</a:t>
            </a:r>
          </a:p>
          <a:p>
            <a:r>
              <a:rPr lang="en-US" altLang="zh-CN"/>
              <a:t>4.2 </a:t>
            </a:r>
            <a:r>
              <a:rPr lang="zh-CN" altLang="en-US"/>
              <a:t>生命的起源与演化</a:t>
            </a:r>
          </a:p>
          <a:p>
            <a:r>
              <a:rPr lang="en-US" altLang="zh-CN"/>
              <a:t>4.3 </a:t>
            </a:r>
            <a:r>
              <a:rPr lang="zh-CN" altLang="en-US"/>
              <a:t>地质作用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CEE0BDEB-0ABA-4709-BAFD-B6F576260920}"/>
              </a:ext>
            </a:extLst>
          </p:cNvPr>
          <p:cNvSpPr>
            <a:spLocks noGrp="1" noRot="1" noChangeArrowheads="1"/>
          </p:cNvSpPr>
          <p:nvPr>
            <p:ph type="title"/>
          </p:nvPr>
        </p:nvSpPr>
        <p:spPr>
          <a:xfrm>
            <a:off x="685800" y="1485900"/>
            <a:ext cx="7772400" cy="823913"/>
          </a:xfrm>
        </p:spPr>
        <p:txBody>
          <a:bodyPr/>
          <a:lstStyle/>
          <a:p>
            <a:r>
              <a:rPr lang="zh-CN" altLang="en-US" sz="4800" b="1"/>
              <a:t>确定地质年代的方法</a:t>
            </a:r>
          </a:p>
        </p:txBody>
      </p:sp>
      <p:sp>
        <p:nvSpPr>
          <p:cNvPr id="164867" name="Rectangle 3">
            <a:extLst>
              <a:ext uri="{FF2B5EF4-FFF2-40B4-BE49-F238E27FC236}">
                <a16:creationId xmlns:a16="http://schemas.microsoft.com/office/drawing/2014/main" id="{81C413C7-7C1D-4FD0-BD26-9981D1A79007}"/>
              </a:ext>
            </a:extLst>
          </p:cNvPr>
          <p:cNvSpPr>
            <a:spLocks noGrp="1" noRot="1" noChangeArrowheads="1"/>
          </p:cNvSpPr>
          <p:nvPr>
            <p:ph type="body" idx="1"/>
          </p:nvPr>
        </p:nvSpPr>
        <p:spPr>
          <a:xfrm>
            <a:off x="304800" y="2657475"/>
            <a:ext cx="8540750" cy="2662238"/>
          </a:xfrm>
        </p:spPr>
        <p:txBody>
          <a:bodyPr/>
          <a:lstStyle/>
          <a:p>
            <a:pPr>
              <a:lnSpc>
                <a:spcPct val="90000"/>
              </a:lnSpc>
            </a:pPr>
            <a:r>
              <a:rPr lang="zh-CN" altLang="en-US"/>
              <a:t>地质事件的四维性要求我们去研究地质事件的形成时间，计算时间的方法：</a:t>
            </a:r>
          </a:p>
          <a:p>
            <a:pPr lvl="1">
              <a:lnSpc>
                <a:spcPct val="90000"/>
              </a:lnSpc>
            </a:pPr>
            <a:r>
              <a:rPr lang="zh-CN" altLang="en-US"/>
              <a:t>相对地质年代</a:t>
            </a:r>
          </a:p>
          <a:p>
            <a:pPr lvl="1">
              <a:lnSpc>
                <a:spcPct val="90000"/>
              </a:lnSpc>
            </a:pPr>
            <a:r>
              <a:rPr lang="zh-CN" altLang="en-US"/>
              <a:t>绝对地质年代</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EA1D757C-5009-4C70-B1BB-A4C5F6671E5B}"/>
              </a:ext>
            </a:extLst>
          </p:cNvPr>
          <p:cNvSpPr>
            <a:spLocks noGrp="1" noRot="1" noChangeArrowheads="1"/>
          </p:cNvSpPr>
          <p:nvPr>
            <p:ph type="body" idx="1"/>
          </p:nvPr>
        </p:nvSpPr>
        <p:spPr>
          <a:xfrm>
            <a:off x="0" y="992188"/>
            <a:ext cx="9144000" cy="4454525"/>
          </a:xfrm>
        </p:spPr>
        <p:txBody>
          <a:bodyPr/>
          <a:lstStyle/>
          <a:p>
            <a:pPr>
              <a:spcBef>
                <a:spcPct val="0"/>
              </a:spcBef>
              <a:buClr>
                <a:schemeClr val="bg1"/>
              </a:buClr>
              <a:buFontTx/>
              <a:buNone/>
            </a:pPr>
            <a:endParaRPr lang="en-US" altLang="zh-CN" sz="2400">
              <a:solidFill>
                <a:schemeClr val="tx2"/>
              </a:solidFill>
            </a:endParaRPr>
          </a:p>
          <a:p>
            <a:endParaRPr lang="en-US" altLang="zh-CN"/>
          </a:p>
        </p:txBody>
      </p:sp>
      <p:sp>
        <p:nvSpPr>
          <p:cNvPr id="165891" name="Text Box 3">
            <a:extLst>
              <a:ext uri="{FF2B5EF4-FFF2-40B4-BE49-F238E27FC236}">
                <a16:creationId xmlns:a16="http://schemas.microsoft.com/office/drawing/2014/main" id="{0E02592D-868B-43D2-B9DC-6E23F83F87F7}"/>
              </a:ext>
            </a:extLst>
          </p:cNvPr>
          <p:cNvSpPr txBox="1">
            <a:spLocks noChangeArrowheads="1"/>
          </p:cNvSpPr>
          <p:nvPr/>
        </p:nvSpPr>
        <p:spPr bwMode="auto">
          <a:xfrm>
            <a:off x="0" y="692150"/>
            <a:ext cx="91440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Times New Roman" panose="02020603050405020304" pitchFamily="18" charset="0"/>
              </a:rPr>
              <a:t>相对年代的确定方法：</a:t>
            </a:r>
            <a:r>
              <a:rPr lang="zh-CN" altLang="en-US" sz="2400" b="1">
                <a:solidFill>
                  <a:srgbClr val="FF0000"/>
                </a:solidFill>
                <a:latin typeface="Times New Roman" panose="02020603050405020304" pitchFamily="18" charset="0"/>
              </a:rPr>
              <a:t>地层学方法，古生物学方法，构造地质学法</a:t>
            </a:r>
          </a:p>
          <a:p>
            <a:endParaRPr lang="zh-CN" altLang="en-US" sz="2400" b="1">
              <a:latin typeface="Times New Roman" panose="02020603050405020304" pitchFamily="18" charset="0"/>
            </a:endParaRPr>
          </a:p>
          <a:p>
            <a:r>
              <a:rPr lang="zh-CN" altLang="en-US" sz="2400" b="1">
                <a:latin typeface="Times New Roman" panose="02020603050405020304" pitchFamily="18" charset="0"/>
              </a:rPr>
              <a:t>地质年代表中划分出了相应的不同级别的地质年代单位，其中最主要的有</a:t>
            </a:r>
            <a:r>
              <a:rPr lang="zh-CN" altLang="en-US" sz="2400" b="1">
                <a:solidFill>
                  <a:srgbClr val="FF0000"/>
                </a:solidFill>
                <a:latin typeface="Times New Roman" panose="02020603050405020304" pitchFamily="18" charset="0"/>
              </a:rPr>
              <a:t>宙、代、纪、世</a:t>
            </a:r>
            <a:r>
              <a:rPr lang="zh-CN" altLang="en-US" sz="2400" b="1">
                <a:latin typeface="Times New Roman" panose="02020603050405020304" pitchFamily="18" charset="0"/>
              </a:rPr>
              <a:t>四级年代单位。</a:t>
            </a:r>
          </a:p>
          <a:p>
            <a:endParaRPr lang="zh-CN" altLang="en-US" sz="2400" b="1">
              <a:latin typeface="Times New Roman" panose="02020603050405020304" pitchFamily="18" charset="0"/>
            </a:endParaRPr>
          </a:p>
          <a:p>
            <a:r>
              <a:rPr lang="zh-CN" altLang="en-US" sz="2400" b="1">
                <a:latin typeface="Times New Roman" panose="02020603050405020304" pitchFamily="18" charset="0"/>
              </a:rPr>
              <a:t>与上述各级地质年代单位相对应的年代地层单位为：</a:t>
            </a:r>
          </a:p>
          <a:p>
            <a:r>
              <a:rPr lang="zh-CN" altLang="en-US" sz="2400" b="1">
                <a:solidFill>
                  <a:srgbClr val="FF0000"/>
                </a:solidFill>
                <a:latin typeface="Times New Roman" panose="02020603050405020304" pitchFamily="18" charset="0"/>
              </a:rPr>
              <a:t>宇、界、系、统</a:t>
            </a:r>
          </a:p>
          <a:p>
            <a:endParaRPr lang="zh-CN" altLang="en-US" sz="2400" b="1">
              <a:solidFill>
                <a:srgbClr val="FF0000"/>
              </a:solidFill>
              <a:latin typeface="Times New Roman" panose="02020603050405020304" pitchFamily="18" charset="0"/>
            </a:endParaRPr>
          </a:p>
          <a:p>
            <a:r>
              <a:rPr lang="zh-CN" altLang="en-US" sz="2400" b="1">
                <a:solidFill>
                  <a:schemeClr val="tx2"/>
                </a:solidFill>
                <a:latin typeface="Times New Roman" panose="02020603050405020304" pitchFamily="18" charset="0"/>
              </a:rPr>
              <a:t>             </a:t>
            </a:r>
          </a:p>
        </p:txBody>
      </p:sp>
      <p:sp>
        <p:nvSpPr>
          <p:cNvPr id="165895" name="Rectangle 7">
            <a:extLst>
              <a:ext uri="{FF2B5EF4-FFF2-40B4-BE49-F238E27FC236}">
                <a16:creationId xmlns:a16="http://schemas.microsoft.com/office/drawing/2014/main" id="{F9EF1464-263F-4918-A4FD-E59F345E5183}"/>
              </a:ext>
            </a:extLst>
          </p:cNvPr>
          <p:cNvSpPr>
            <a:spLocks noChangeArrowheads="1"/>
          </p:cNvSpPr>
          <p:nvPr/>
        </p:nvSpPr>
        <p:spPr bwMode="auto">
          <a:xfrm>
            <a:off x="0" y="3365500"/>
            <a:ext cx="9144000" cy="315912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120000"/>
              </a:lnSpc>
            </a:pPr>
            <a:r>
              <a:rPr lang="zh-CN" altLang="en-US" b="1">
                <a:solidFill>
                  <a:srgbClr val="FF0000"/>
                </a:solidFill>
                <a:latin typeface="Arial" panose="020B0604020202020204" pitchFamily="34" charset="0"/>
              </a:rPr>
              <a:t>相对地质年代</a:t>
            </a:r>
            <a:r>
              <a:rPr lang="zh-CN" altLang="en-US" b="1">
                <a:latin typeface="Arial" panose="020B0604020202020204" pitchFamily="34" charset="0"/>
              </a:rPr>
              <a:t>：用来反映岩石、地层或地质事件相对新老关系的时间单位称为相对地质年代。</a:t>
            </a:r>
          </a:p>
          <a:p>
            <a:pPr algn="ctr">
              <a:lnSpc>
                <a:spcPct val="120000"/>
              </a:lnSpc>
            </a:pPr>
            <a:r>
              <a:rPr lang="zh-CN" altLang="en-US" b="1">
                <a:solidFill>
                  <a:srgbClr val="FF0000"/>
                </a:solidFill>
                <a:latin typeface="Arial" panose="020B0604020202020204" pitchFamily="34" charset="0"/>
              </a:rPr>
              <a:t>绝对地质年代</a:t>
            </a:r>
            <a:r>
              <a:rPr lang="zh-CN" altLang="en-US" b="1">
                <a:latin typeface="Arial" panose="020B0604020202020204" pitchFamily="34" charset="0"/>
              </a:rPr>
              <a:t>：主要是利用岩石中某些放射性元素的蜕变规律，以年为单位来测算岩石形成的年龄。</a:t>
            </a:r>
          </a:p>
          <a:p>
            <a:pPr algn="ctr">
              <a:lnSpc>
                <a:spcPct val="120000"/>
              </a:lnSpc>
            </a:pPr>
            <a:r>
              <a:rPr lang="zh-CN" altLang="en-US" b="1" u="sng">
                <a:solidFill>
                  <a:srgbClr val="FF0000"/>
                </a:solidFill>
                <a:latin typeface="Arial" panose="020B0604020202020204" pitchFamily="34" charset="0"/>
              </a:rPr>
              <a:t>地层层序律</a:t>
            </a:r>
            <a:r>
              <a:rPr lang="zh-CN" altLang="en-US" b="1" u="sng">
                <a:latin typeface="Arial" panose="020B0604020202020204" pitchFamily="34" charset="0"/>
              </a:rPr>
              <a:t>：是指在岩层形成后，如未受到强烈地壳运动影响而颠倒，那么先沉积的在下，后沉积的在上，并保持近于水平状态的现象。简单地讲：未经构造变动而倒转的地层具有下老上新的规律。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5DE4E76B-63FF-45BE-9E83-6D9780826A04}"/>
              </a:ext>
            </a:extLst>
          </p:cNvPr>
          <p:cNvSpPr>
            <a:spLocks noGrp="1" noRot="1" noChangeArrowheads="1"/>
          </p:cNvSpPr>
          <p:nvPr>
            <p:ph type="body" idx="1"/>
          </p:nvPr>
        </p:nvSpPr>
        <p:spPr>
          <a:xfrm>
            <a:off x="539750" y="1557338"/>
            <a:ext cx="7885113" cy="5111750"/>
          </a:xfrm>
        </p:spPr>
        <p:txBody>
          <a:bodyPr/>
          <a:lstStyle/>
          <a:p>
            <a:r>
              <a:rPr lang="zh-CN" altLang="en-US" sz="2400">
                <a:solidFill>
                  <a:schemeClr val="tx2"/>
                </a:solidFill>
              </a:rPr>
              <a:t>放射性同位素法：</a:t>
            </a:r>
          </a:p>
          <a:p>
            <a:pPr lvl="1"/>
            <a:r>
              <a:rPr lang="zh-CN" altLang="en-US" sz="2400"/>
              <a:t>当矿物岩石一旦形成，它们中所含的放射性同位素便按一定规律衰变，即从母体变为子体，这两者含量直接与衰变时间有关，而且不受环境变化影响。因此矿物岩石形成年龄，可按公式</a:t>
            </a:r>
            <a:r>
              <a:rPr lang="en-US" altLang="zh-CN" sz="2400"/>
              <a:t>:          </a:t>
            </a:r>
          </a:p>
          <a:p>
            <a:r>
              <a:rPr lang="en-US" altLang="zh-CN" sz="2400"/>
              <a:t>    t=ln( 1+D/P )  / X</a:t>
            </a:r>
            <a:r>
              <a:rPr lang="zh-CN" altLang="en-US" sz="2400"/>
              <a:t>计算   </a:t>
            </a:r>
            <a:br>
              <a:rPr lang="zh-CN" altLang="en-US" sz="2400"/>
            </a:br>
            <a:r>
              <a:rPr lang="zh-CN" altLang="en-US" sz="2400"/>
              <a:t>       </a:t>
            </a:r>
            <a:r>
              <a:rPr lang="en-US" altLang="zh-CN" sz="2400"/>
              <a:t>X—</a:t>
            </a:r>
            <a:r>
              <a:rPr lang="zh-CN" altLang="en-US" sz="2400"/>
              <a:t>衰变系数   </a:t>
            </a:r>
            <a:r>
              <a:rPr lang="en-US" altLang="zh-CN" sz="2400"/>
              <a:t>D—</a:t>
            </a:r>
            <a:r>
              <a:rPr lang="zh-CN" altLang="en-US" sz="2400"/>
              <a:t>子量   </a:t>
            </a:r>
            <a:r>
              <a:rPr lang="en-US" altLang="zh-CN" sz="2400"/>
              <a:t>P—</a:t>
            </a:r>
            <a:r>
              <a:rPr lang="zh-CN" altLang="en-US" sz="2400"/>
              <a:t>母量</a:t>
            </a:r>
          </a:p>
          <a:p>
            <a:pPr lvl="1"/>
            <a:r>
              <a:rPr lang="zh-CN" altLang="en-US" sz="2400"/>
              <a:t>铀</a:t>
            </a:r>
            <a:r>
              <a:rPr lang="en-US" altLang="zh-CN" sz="2400"/>
              <a:t>235</a:t>
            </a:r>
            <a:r>
              <a:rPr lang="zh-CN" altLang="en-US" sz="2400"/>
              <a:t>变铅</a:t>
            </a:r>
            <a:r>
              <a:rPr lang="en-US" altLang="zh-CN" sz="2400"/>
              <a:t>207</a:t>
            </a:r>
            <a:r>
              <a:rPr lang="zh-CN" altLang="en-US" sz="2400"/>
              <a:t>的半衰期是</a:t>
            </a:r>
            <a:r>
              <a:rPr lang="en-US" altLang="zh-CN" sz="2400"/>
              <a:t>7.04</a:t>
            </a:r>
            <a:r>
              <a:rPr lang="zh-CN" altLang="en-US" sz="2400"/>
              <a:t>亿年，铀</a:t>
            </a:r>
            <a:r>
              <a:rPr lang="en-US" altLang="zh-CN" sz="2400"/>
              <a:t>238</a:t>
            </a:r>
            <a:r>
              <a:rPr lang="zh-CN" altLang="en-US" sz="2400"/>
              <a:t>变成铅</a:t>
            </a:r>
            <a:r>
              <a:rPr lang="en-US" altLang="zh-CN" sz="2400"/>
              <a:t>206</a:t>
            </a:r>
            <a:r>
              <a:rPr lang="zh-CN" altLang="en-US" sz="2400"/>
              <a:t>是</a:t>
            </a:r>
            <a:r>
              <a:rPr lang="en-US" altLang="zh-CN" sz="2400"/>
              <a:t>45</a:t>
            </a:r>
            <a:r>
              <a:rPr lang="zh-CN" altLang="en-US" sz="2400"/>
              <a:t>亿年，钾</a:t>
            </a:r>
            <a:r>
              <a:rPr lang="en-US" altLang="zh-CN" sz="2400"/>
              <a:t>40</a:t>
            </a:r>
            <a:r>
              <a:rPr lang="zh-CN" altLang="en-US" sz="2400"/>
              <a:t>变成氩</a:t>
            </a:r>
            <a:r>
              <a:rPr lang="en-US" altLang="zh-CN" sz="2400"/>
              <a:t>40</a:t>
            </a:r>
            <a:r>
              <a:rPr lang="zh-CN" altLang="en-US" sz="2400"/>
              <a:t>是</a:t>
            </a:r>
            <a:r>
              <a:rPr lang="en-US" altLang="zh-CN" sz="2400"/>
              <a:t>125</a:t>
            </a:r>
            <a:r>
              <a:rPr lang="zh-CN" altLang="en-US" sz="2400"/>
              <a:t>亿年，而碳</a:t>
            </a:r>
            <a:r>
              <a:rPr lang="en-US" altLang="zh-CN" sz="2400"/>
              <a:t>14</a:t>
            </a:r>
            <a:r>
              <a:rPr lang="zh-CN" altLang="en-US" sz="2400"/>
              <a:t>半衰期为</a:t>
            </a:r>
            <a:r>
              <a:rPr lang="en-US" altLang="zh-CN" sz="2400"/>
              <a:t>5730</a:t>
            </a:r>
            <a:r>
              <a:rPr lang="zh-CN" altLang="en-US" sz="2400"/>
              <a:t>年</a:t>
            </a:r>
            <a:r>
              <a:rPr lang="en-US" altLang="zh-CN" sz="2400"/>
              <a:t>.</a:t>
            </a:r>
          </a:p>
        </p:txBody>
      </p:sp>
      <p:sp>
        <p:nvSpPr>
          <p:cNvPr id="169987" name="Text Box 3">
            <a:extLst>
              <a:ext uri="{FF2B5EF4-FFF2-40B4-BE49-F238E27FC236}">
                <a16:creationId xmlns:a16="http://schemas.microsoft.com/office/drawing/2014/main" id="{FFADFB4B-162B-4B6E-AB8D-18CCC5665EE5}"/>
              </a:ext>
            </a:extLst>
          </p:cNvPr>
          <p:cNvSpPr txBox="1">
            <a:spLocks noChangeArrowheads="1"/>
          </p:cNvSpPr>
          <p:nvPr/>
        </p:nvSpPr>
        <p:spPr bwMode="auto">
          <a:xfrm>
            <a:off x="250825" y="765175"/>
            <a:ext cx="5184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solidFill>
                  <a:schemeClr val="hlink"/>
                </a:solidFill>
                <a:latin typeface="Times New Roman" panose="02020603050405020304" pitchFamily="18" charset="0"/>
              </a:rPr>
              <a:t>二、绝对年代的确定方法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FDD4504F-5A58-49E8-96B5-F7AD67D39688}"/>
              </a:ext>
            </a:extLst>
          </p:cNvPr>
          <p:cNvSpPr>
            <a:spLocks noGrp="1" noRot="1" noChangeArrowheads="1"/>
          </p:cNvSpPr>
          <p:nvPr>
            <p:ph type="title"/>
          </p:nvPr>
        </p:nvSpPr>
        <p:spPr>
          <a:xfrm>
            <a:off x="468313" y="541338"/>
            <a:ext cx="7772400" cy="823912"/>
          </a:xfrm>
        </p:spPr>
        <p:txBody>
          <a:bodyPr/>
          <a:lstStyle/>
          <a:p>
            <a:r>
              <a:rPr lang="zh-CN" altLang="en-US" sz="4800"/>
              <a:t>地质年代单位</a:t>
            </a:r>
            <a:endParaRPr lang="zh-CN" altLang="en-US" sz="5400"/>
          </a:p>
        </p:txBody>
      </p:sp>
      <p:sp>
        <p:nvSpPr>
          <p:cNvPr id="172035" name="Rectangle 3">
            <a:extLst>
              <a:ext uri="{FF2B5EF4-FFF2-40B4-BE49-F238E27FC236}">
                <a16:creationId xmlns:a16="http://schemas.microsoft.com/office/drawing/2014/main" id="{66793903-896E-46F6-AE7B-13D899E55B40}"/>
              </a:ext>
            </a:extLst>
          </p:cNvPr>
          <p:cNvSpPr>
            <a:spLocks noGrp="1" noRot="1" noChangeArrowheads="1"/>
          </p:cNvSpPr>
          <p:nvPr>
            <p:ph type="body" idx="1"/>
          </p:nvPr>
        </p:nvSpPr>
        <p:spPr>
          <a:xfrm>
            <a:off x="0" y="1641475"/>
            <a:ext cx="9144000" cy="4454525"/>
          </a:xfrm>
        </p:spPr>
        <p:txBody>
          <a:bodyPr/>
          <a:lstStyle/>
          <a:p>
            <a:pPr>
              <a:spcBef>
                <a:spcPct val="0"/>
              </a:spcBef>
              <a:buClr>
                <a:schemeClr val="bg1"/>
              </a:buClr>
              <a:buFontTx/>
              <a:buNone/>
            </a:pPr>
            <a:endParaRPr lang="en-US" altLang="zh-CN" sz="2400">
              <a:solidFill>
                <a:schemeClr val="tx2"/>
              </a:solidFill>
            </a:endParaRPr>
          </a:p>
          <a:p>
            <a:pPr>
              <a:spcBef>
                <a:spcPct val="0"/>
              </a:spcBef>
              <a:buClr>
                <a:schemeClr val="bg1"/>
              </a:buClr>
              <a:buFontTx/>
              <a:buNone/>
            </a:pPr>
            <a:endParaRPr lang="en-US" altLang="zh-CN" sz="2400">
              <a:solidFill>
                <a:schemeClr val="tx2"/>
              </a:solidFill>
            </a:endParaRPr>
          </a:p>
          <a:p>
            <a:endParaRPr lang="en-US" altLang="zh-CN"/>
          </a:p>
        </p:txBody>
      </p:sp>
      <p:graphicFrame>
        <p:nvGraphicFramePr>
          <p:cNvPr id="172036" name="Object 4">
            <a:extLst>
              <a:ext uri="{FF2B5EF4-FFF2-40B4-BE49-F238E27FC236}">
                <a16:creationId xmlns:a16="http://schemas.microsoft.com/office/drawing/2014/main" id="{0AF50EA3-213A-41B8-974F-F514D3D52676}"/>
              </a:ext>
            </a:extLst>
          </p:cNvPr>
          <p:cNvGraphicFramePr>
            <a:graphicFrameLocks noChangeAspect="1"/>
          </p:cNvGraphicFramePr>
          <p:nvPr/>
        </p:nvGraphicFramePr>
        <p:xfrm>
          <a:off x="3959225" y="2133600"/>
          <a:ext cx="5184775" cy="4575175"/>
        </p:xfrm>
        <a:graphic>
          <a:graphicData uri="http://schemas.openxmlformats.org/presentationml/2006/ole">
            <mc:AlternateContent xmlns:mc="http://schemas.openxmlformats.org/markup-compatibility/2006">
              <mc:Choice xmlns:v="urn:schemas-microsoft-com:vml" Requires="v">
                <p:oleObj spid="_x0000_s4097" name="Image" r:id="rId3" imgW="0" imgH="0" progId="Photoshop.Image.5">
                  <p:embed/>
                </p:oleObj>
              </mc:Choice>
              <mc:Fallback>
                <p:oleObj name="Image" r:id="rId3" imgW="0" imgH="0" progId="Photoshop.Image.5">
                  <p:embed/>
                  <p:pic>
                    <p:nvPicPr>
                      <p:cNvPr id="172036" name="Object 4">
                        <a:extLst>
                          <a:ext uri="{FF2B5EF4-FFF2-40B4-BE49-F238E27FC236}">
                            <a16:creationId xmlns:a16="http://schemas.microsoft.com/office/drawing/2014/main" id="{0AF50EA3-213A-41B8-974F-F514D3D5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2133600"/>
                        <a:ext cx="5184775"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7" name="Text Box 5">
            <a:extLst>
              <a:ext uri="{FF2B5EF4-FFF2-40B4-BE49-F238E27FC236}">
                <a16:creationId xmlns:a16="http://schemas.microsoft.com/office/drawing/2014/main" id="{4FD38C83-843F-406A-8D1F-90455A792FC9}"/>
              </a:ext>
            </a:extLst>
          </p:cNvPr>
          <p:cNvSpPr txBox="1">
            <a:spLocks noChangeArrowheads="1"/>
          </p:cNvSpPr>
          <p:nvPr/>
        </p:nvSpPr>
        <p:spPr bwMode="auto">
          <a:xfrm>
            <a:off x="0" y="2060575"/>
            <a:ext cx="3962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Times New Roman" panose="02020603050405020304" pitchFamily="18" charset="0"/>
              </a:rPr>
              <a:t>        </a:t>
            </a:r>
            <a:r>
              <a:rPr lang="zh-CN" altLang="en-US" sz="2400" b="1">
                <a:solidFill>
                  <a:srgbClr val="FFFFFF"/>
                </a:solidFill>
                <a:latin typeface="Times New Roman" panose="02020603050405020304" pitchFamily="18" charset="0"/>
              </a:rPr>
              <a:t>在地质学研究中，把地质历史按不同的级别划分了不同的时间单位。由大到小分别是：</a:t>
            </a:r>
            <a:r>
              <a:rPr lang="zh-CN" altLang="en-US" sz="2400" b="1">
                <a:solidFill>
                  <a:schemeClr val="tx2"/>
                </a:solidFill>
                <a:latin typeface="Times New Roman" panose="02020603050405020304" pitchFamily="18" charset="0"/>
              </a:rPr>
              <a:t>宙、代、纪、世。而在这些时间单位内形成的</a:t>
            </a:r>
            <a:r>
              <a:rPr lang="zh-CN" altLang="en-US" sz="2400" b="1">
                <a:solidFill>
                  <a:srgbClr val="D60093"/>
                </a:solidFill>
                <a:latin typeface="Times New Roman" panose="02020603050405020304" pitchFamily="18" charset="0"/>
              </a:rPr>
              <a:t>地层</a:t>
            </a:r>
            <a:r>
              <a:rPr lang="zh-CN" altLang="en-US" sz="2400" b="1">
                <a:solidFill>
                  <a:schemeClr val="tx2"/>
                </a:solidFill>
                <a:latin typeface="Times New Roman" panose="02020603050405020304" pitchFamily="18" charset="0"/>
              </a:rPr>
              <a:t>称为：</a:t>
            </a:r>
            <a:r>
              <a:rPr lang="zh-CN" altLang="en-US" sz="2400" b="1">
                <a:solidFill>
                  <a:srgbClr val="D60093"/>
                </a:solidFill>
                <a:latin typeface="Times New Roman" panose="02020603050405020304" pitchFamily="18" charset="0"/>
              </a:rPr>
              <a:t>宇、界、系、统</a:t>
            </a:r>
          </a:p>
        </p:txBody>
      </p:sp>
      <p:sp>
        <p:nvSpPr>
          <p:cNvPr id="172038" name="Text Box 6">
            <a:extLst>
              <a:ext uri="{FF2B5EF4-FFF2-40B4-BE49-F238E27FC236}">
                <a16:creationId xmlns:a16="http://schemas.microsoft.com/office/drawing/2014/main" id="{54671573-9665-4A45-8067-6C693E607651}"/>
              </a:ext>
            </a:extLst>
          </p:cNvPr>
          <p:cNvSpPr txBox="1">
            <a:spLocks noChangeArrowheads="1"/>
          </p:cNvSpPr>
          <p:nvPr/>
        </p:nvSpPr>
        <p:spPr bwMode="auto">
          <a:xfrm>
            <a:off x="0" y="4876800"/>
            <a:ext cx="41148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0000"/>
                </a:solidFill>
                <a:latin typeface="Times New Roman" panose="02020603050405020304" pitchFamily="18" charset="0"/>
              </a:rPr>
              <a:t>级别   年代单位          地层单位</a:t>
            </a:r>
          </a:p>
          <a:p>
            <a:endParaRPr lang="zh-CN" altLang="en-US" b="1">
              <a:solidFill>
                <a:srgbClr val="FF0000"/>
              </a:solidFill>
              <a:latin typeface="Times New Roman" panose="02020603050405020304" pitchFamily="18" charset="0"/>
            </a:endParaRPr>
          </a:p>
          <a:p>
            <a:r>
              <a:rPr lang="zh-CN" altLang="en-US">
                <a:solidFill>
                  <a:srgbClr val="FF0000"/>
                </a:solidFill>
                <a:latin typeface="Times New Roman" panose="02020603050405020304" pitchFamily="18" charset="0"/>
              </a:rPr>
              <a:t>大        宙                              宇</a:t>
            </a:r>
          </a:p>
          <a:p>
            <a:r>
              <a:rPr lang="zh-CN" altLang="en-US">
                <a:solidFill>
                  <a:srgbClr val="FF0000"/>
                </a:solidFill>
                <a:latin typeface="Times New Roman" panose="02020603050405020304" pitchFamily="18" charset="0"/>
              </a:rPr>
              <a:t>              代                              界</a:t>
            </a:r>
          </a:p>
          <a:p>
            <a:r>
              <a:rPr lang="zh-CN" altLang="en-US">
                <a:solidFill>
                  <a:srgbClr val="FF0000"/>
                </a:solidFill>
                <a:latin typeface="Times New Roman" panose="02020603050405020304" pitchFamily="18" charset="0"/>
              </a:rPr>
              <a:t>                纪                              系</a:t>
            </a:r>
          </a:p>
          <a:p>
            <a:r>
              <a:rPr lang="zh-CN" altLang="en-US">
                <a:solidFill>
                  <a:srgbClr val="FF0000"/>
                </a:solidFill>
                <a:latin typeface="Times New Roman" panose="02020603050405020304" pitchFamily="18" charset="0"/>
              </a:rPr>
              <a:t>小              世                              统</a:t>
            </a:r>
          </a:p>
          <a:p>
            <a:r>
              <a:rPr lang="zh-CN" altLang="en-US">
                <a:solidFill>
                  <a:srgbClr val="FF0000"/>
                </a:solidFill>
                <a:latin typeface="Times New Roman" panose="02020603050405020304" pitchFamily="18" charset="0"/>
              </a:rPr>
              <a:t>                    期</a:t>
            </a:r>
          </a:p>
        </p:txBody>
      </p:sp>
      <p:sp>
        <p:nvSpPr>
          <p:cNvPr id="172039" name="AutoShape 7">
            <a:extLst>
              <a:ext uri="{FF2B5EF4-FFF2-40B4-BE49-F238E27FC236}">
                <a16:creationId xmlns:a16="http://schemas.microsoft.com/office/drawing/2014/main" id="{927E35AF-6943-441C-8543-344ED379BE1B}"/>
              </a:ext>
            </a:extLst>
          </p:cNvPr>
          <p:cNvSpPr>
            <a:spLocks noChangeArrowheads="1"/>
          </p:cNvSpPr>
          <p:nvPr/>
        </p:nvSpPr>
        <p:spPr bwMode="auto">
          <a:xfrm>
            <a:off x="174625" y="5791200"/>
            <a:ext cx="76200" cy="457200"/>
          </a:xfrm>
          <a:prstGeom prst="downArrow">
            <a:avLst>
              <a:gd name="adj1" fmla="val 50000"/>
              <a:gd name="adj2" fmla="val 150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3" name="Picture 3">
            <a:extLst>
              <a:ext uri="{FF2B5EF4-FFF2-40B4-BE49-F238E27FC236}">
                <a16:creationId xmlns:a16="http://schemas.microsoft.com/office/drawing/2014/main" id="{C0A464E9-0427-4989-A95A-E20D93D14AE2}"/>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0" y="2770188"/>
            <a:ext cx="9144000" cy="3971925"/>
          </a:xfrm>
          <a:solidFill>
            <a:srgbClr val="FFFF99"/>
          </a:solid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8484" name="Rectangle 4">
            <a:extLst>
              <a:ext uri="{FF2B5EF4-FFF2-40B4-BE49-F238E27FC236}">
                <a16:creationId xmlns:a16="http://schemas.microsoft.com/office/drawing/2014/main" id="{223B4B32-55B8-4464-9023-6D8344CFEA29}"/>
              </a:ext>
            </a:extLst>
          </p:cNvPr>
          <p:cNvSpPr>
            <a:spLocks noGrp="1" noRot="1" noChangeArrowheads="1"/>
          </p:cNvSpPr>
          <p:nvPr>
            <p:ph type="body" idx="1"/>
          </p:nvPr>
        </p:nvSpPr>
        <p:spPr>
          <a:xfrm>
            <a:off x="468313" y="936625"/>
            <a:ext cx="8424862" cy="1412875"/>
          </a:xfrm>
          <a:noFill/>
          <a:ln/>
        </p:spPr>
        <p:txBody>
          <a:bodyPr/>
          <a:lstStyle/>
          <a:p>
            <a:pPr>
              <a:lnSpc>
                <a:spcPct val="120000"/>
              </a:lnSpc>
            </a:pPr>
            <a:r>
              <a:rPr lang="zh-CN" altLang="en-US" sz="2400" b="1" u="sng"/>
              <a:t>由自然动力引起的使地壳或岩石圈甚至整个地球的物质组成、内部结构和地表形态发生变化和发展的作用称为地质作用</a:t>
            </a:r>
            <a:r>
              <a:rPr lang="zh-CN" altLang="en-US" sz="2400" b="1"/>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072F2046-BA90-450C-AFA2-1FACB2EFBD4A}"/>
              </a:ext>
            </a:extLst>
          </p:cNvPr>
          <p:cNvSpPr>
            <a:spLocks noGrp="1" noRot="1" noChangeArrowheads="1"/>
          </p:cNvSpPr>
          <p:nvPr>
            <p:ph type="title"/>
          </p:nvPr>
        </p:nvSpPr>
        <p:spPr>
          <a:xfrm>
            <a:off x="468313" y="668338"/>
            <a:ext cx="7772400" cy="762000"/>
          </a:xfrm>
        </p:spPr>
        <p:txBody>
          <a:bodyPr/>
          <a:lstStyle/>
          <a:p>
            <a:r>
              <a:rPr lang="zh-CN" altLang="en-US" b="1">
                <a:solidFill>
                  <a:srgbClr val="D60093"/>
                </a:solidFill>
                <a:ea typeface="黑体" panose="02010609060101010101" pitchFamily="49" charset="-122"/>
              </a:rPr>
              <a:t>外动力地质作用的地质营力</a:t>
            </a:r>
          </a:p>
        </p:txBody>
      </p:sp>
      <p:sp>
        <p:nvSpPr>
          <p:cNvPr id="150531" name="Rectangle 3">
            <a:extLst>
              <a:ext uri="{FF2B5EF4-FFF2-40B4-BE49-F238E27FC236}">
                <a16:creationId xmlns:a16="http://schemas.microsoft.com/office/drawing/2014/main" id="{C36F2409-C46B-4BA5-B89C-2940444E4514}"/>
              </a:ext>
            </a:extLst>
          </p:cNvPr>
          <p:cNvSpPr>
            <a:spLocks noGrp="1" noRot="1" noChangeArrowheads="1"/>
          </p:cNvSpPr>
          <p:nvPr>
            <p:ph type="body" idx="1"/>
          </p:nvPr>
        </p:nvSpPr>
        <p:spPr>
          <a:xfrm>
            <a:off x="1619250" y="1700213"/>
            <a:ext cx="5757863" cy="4114800"/>
          </a:xfrm>
        </p:spPr>
        <p:txBody>
          <a:bodyPr/>
          <a:lstStyle/>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1</a:t>
            </a:r>
            <a:r>
              <a:rPr lang="zh-CN" altLang="en-US" sz="2800">
                <a:latin typeface="黑体" panose="02010609060101010101" pitchFamily="49" charset="-122"/>
                <a:ea typeface="黑体" panose="02010609060101010101" pitchFamily="49" charset="-122"/>
              </a:rPr>
              <a:t>、地面流水</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2</a:t>
            </a:r>
            <a:r>
              <a:rPr lang="zh-CN" altLang="en-US" sz="2800">
                <a:latin typeface="黑体" panose="02010609060101010101" pitchFamily="49" charset="-122"/>
                <a:ea typeface="黑体" panose="02010609060101010101" pitchFamily="49" charset="-122"/>
              </a:rPr>
              <a:t>、地下水</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3</a:t>
            </a:r>
            <a:r>
              <a:rPr lang="zh-CN" altLang="en-US" sz="2800">
                <a:latin typeface="黑体" panose="02010609060101010101" pitchFamily="49" charset="-122"/>
                <a:ea typeface="黑体" panose="02010609060101010101" pitchFamily="49" charset="-122"/>
              </a:rPr>
              <a:t>、冰和冰水流</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4</a:t>
            </a:r>
            <a:r>
              <a:rPr lang="zh-CN" altLang="en-US" sz="2800">
                <a:latin typeface="黑体" panose="02010609060101010101" pitchFamily="49" charset="-122"/>
                <a:ea typeface="黑体" panose="02010609060101010101" pitchFamily="49" charset="-122"/>
              </a:rPr>
              <a:t>、海洋</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5</a:t>
            </a:r>
            <a:r>
              <a:rPr lang="zh-CN" altLang="en-US" sz="2800">
                <a:latin typeface="黑体" panose="02010609060101010101" pitchFamily="49" charset="-122"/>
                <a:ea typeface="黑体" panose="02010609060101010101" pitchFamily="49" charset="-122"/>
              </a:rPr>
              <a:t>、湖泊和沼泽</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6</a:t>
            </a:r>
            <a:r>
              <a:rPr lang="zh-CN" altLang="en-US" sz="2800">
                <a:latin typeface="黑体" panose="02010609060101010101" pitchFamily="49" charset="-122"/>
                <a:ea typeface="黑体" panose="02010609060101010101" pitchFamily="49" charset="-122"/>
              </a:rPr>
              <a:t>、风</a:t>
            </a:r>
          </a:p>
          <a:p>
            <a:pPr>
              <a:buFont typeface="Wingdings" panose="05000000000000000000" pitchFamily="2" charset="2"/>
              <a:buNone/>
            </a:pPr>
            <a:r>
              <a:rPr lang="en-US" altLang="zh-CN" sz="2800">
                <a:latin typeface="黑体" panose="02010609060101010101" pitchFamily="49" charset="-122"/>
                <a:ea typeface="黑体" panose="02010609060101010101" pitchFamily="49" charset="-122"/>
              </a:rPr>
              <a:t>7</a:t>
            </a:r>
            <a:r>
              <a:rPr lang="zh-CN" altLang="en-US" sz="2800">
                <a:latin typeface="黑体" panose="02010609060101010101" pitchFamily="49" charset="-122"/>
                <a:ea typeface="黑体" panose="02010609060101010101" pitchFamily="49" charset="-122"/>
              </a:rPr>
              <a:t>、重力</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DE30BD76-A446-4375-B8DF-C09A94C0E7EF}"/>
              </a:ext>
            </a:extLst>
          </p:cNvPr>
          <p:cNvSpPr>
            <a:spLocks noGrp="1" noChangeArrowheads="1"/>
          </p:cNvSpPr>
          <p:nvPr>
            <p:ph type="subTitle" idx="1"/>
          </p:nvPr>
        </p:nvSpPr>
        <p:spPr>
          <a:xfrm>
            <a:off x="1116013" y="404813"/>
            <a:ext cx="7127875" cy="1293812"/>
          </a:xfrm>
          <a:noFill/>
          <a:ln/>
        </p:spPr>
        <p:txBody>
          <a:bodyPr/>
          <a:lstStyle/>
          <a:p>
            <a:r>
              <a:rPr lang="zh-CN" altLang="en-US" sz="5000" b="1">
                <a:latin typeface="黑体" panose="02010609060101010101" pitchFamily="49" charset="-122"/>
                <a:ea typeface="黑体" panose="02010609060101010101" pitchFamily="49" charset="-122"/>
              </a:rPr>
              <a:t>第五章 构造运动</a:t>
            </a:r>
          </a:p>
        </p:txBody>
      </p:sp>
      <p:sp>
        <p:nvSpPr>
          <p:cNvPr id="121859" name="Rectangle 3">
            <a:extLst>
              <a:ext uri="{FF2B5EF4-FFF2-40B4-BE49-F238E27FC236}">
                <a16:creationId xmlns:a16="http://schemas.microsoft.com/office/drawing/2014/main" id="{1532B401-3182-4629-850D-DA853246F6E5}"/>
              </a:ext>
            </a:extLst>
          </p:cNvPr>
          <p:cNvSpPr>
            <a:spLocks noChangeArrowheads="1"/>
          </p:cNvSpPr>
          <p:nvPr/>
        </p:nvSpPr>
        <p:spPr bwMode="auto">
          <a:xfrm>
            <a:off x="1042988" y="1916113"/>
            <a:ext cx="74898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buClr>
                <a:schemeClr val="hlink"/>
              </a:buClr>
              <a:buSzPct val="70000"/>
              <a:buFont typeface="Wingdings" panose="05000000000000000000" pitchFamily="2" charset="2"/>
              <a:defRPr sz="3200">
                <a:solidFill>
                  <a:schemeClr val="tx1"/>
                </a:solidFill>
                <a:latin typeface="Arial" panose="020B0604020202020204" pitchFamily="34" charset="0"/>
                <a:ea typeface="宋体" panose="02010600030101010101" pitchFamily="2" charset="-122"/>
              </a:defRPr>
            </a:lvl1pPr>
            <a:lvl2pPr algn="ct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2pPr>
            <a:lvl3pPr algn="ctr">
              <a:spcBef>
                <a:spcPct val="20000"/>
              </a:spcBef>
              <a:buClr>
                <a:schemeClr val="hlink"/>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3pPr>
            <a:lvl4pPr algn="ctr">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algn="ctr">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algn="ctr"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algn="ctr"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algn="ctr"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algn="ctr"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algn="just"/>
            <a:r>
              <a:rPr lang="zh-CN" altLang="en-US" b="1">
                <a:latin typeface="Courier New" panose="02070309020205020404" pitchFamily="49" charset="0"/>
                <a:ea typeface="黑体" panose="02010609060101010101" pitchFamily="49" charset="-122"/>
                <a:sym typeface="CommercialPi BT" pitchFamily="18" charset="2"/>
              </a:rPr>
              <a:t>一、</a:t>
            </a:r>
            <a:r>
              <a:rPr lang="zh-CN" altLang="en-US" b="1">
                <a:ea typeface="黑体" panose="02010609060101010101" pitchFamily="49" charset="-122"/>
                <a:sym typeface="CommercialPi BT" pitchFamily="18" charset="2"/>
              </a:rPr>
              <a:t>构造运动的概念及类型</a:t>
            </a:r>
            <a:endParaRPr lang="zh-CN" altLang="en-US" b="1">
              <a:latin typeface="Courier New" panose="02070309020205020404" pitchFamily="49" charset="0"/>
              <a:ea typeface="黑体" panose="02010609060101010101" pitchFamily="49" charset="-122"/>
            </a:endParaRPr>
          </a:p>
          <a:p>
            <a:pPr algn="just"/>
            <a:r>
              <a:rPr lang="zh-CN" altLang="en-US" b="1">
                <a:ea typeface="黑体" panose="02010609060101010101" pitchFamily="49" charset="-122"/>
                <a:sym typeface="CommercialPi BT" pitchFamily="18" charset="2"/>
              </a:rPr>
              <a:t>二、构造运动引起的岩石的变形</a:t>
            </a:r>
          </a:p>
          <a:p>
            <a:pPr algn="just"/>
            <a:r>
              <a:rPr lang="zh-CN" altLang="en-US" b="1">
                <a:ea typeface="黑体" panose="02010609060101010101" pitchFamily="49" charset="-122"/>
                <a:sym typeface="CommercialPi BT" pitchFamily="18" charset="2"/>
              </a:rPr>
              <a:t>三、构造运动的表现</a:t>
            </a:r>
          </a:p>
          <a:p>
            <a:pPr algn="just"/>
            <a:r>
              <a:rPr lang="zh-CN" altLang="en-US" b="1">
                <a:ea typeface="黑体" panose="02010609060101010101" pitchFamily="49" charset="-122"/>
                <a:sym typeface="CommercialPi BT" pitchFamily="18" charset="2"/>
              </a:rPr>
              <a:t>四、板块构造</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DC7C1F-3C8C-4EC7-A7D9-D63CCEA89DE6}"/>
              </a:ext>
            </a:extLst>
          </p:cNvPr>
          <p:cNvSpPr>
            <a:spLocks noGrp="1" noRot="1" noChangeArrowheads="1"/>
          </p:cNvSpPr>
          <p:nvPr>
            <p:ph type="body" idx="1"/>
          </p:nvPr>
        </p:nvSpPr>
        <p:spPr>
          <a:xfrm>
            <a:off x="539750" y="2924175"/>
            <a:ext cx="8280400" cy="2816225"/>
          </a:xfrm>
        </p:spPr>
        <p:txBody>
          <a:bodyPr/>
          <a:lstStyle/>
          <a:p>
            <a:pPr>
              <a:buFont typeface="Times New Roman" panose="02020603050405020304" pitchFamily="18" charset="0"/>
              <a:buNone/>
            </a:pPr>
            <a:r>
              <a:rPr lang="zh-CN" altLang="en-US">
                <a:latin typeface="黑体" panose="02010609060101010101" pitchFamily="49" charset="-122"/>
                <a:ea typeface="黑体" panose="02010609060101010101" pitchFamily="49" charset="-122"/>
              </a:rPr>
              <a:t>考试时间：</a:t>
            </a:r>
          </a:p>
          <a:p>
            <a:pPr>
              <a:buFont typeface="Times New Roman" panose="02020603050405020304" pitchFamily="18" charset="0"/>
              <a:buNone/>
            </a:pPr>
            <a:r>
              <a:rPr lang="zh-CN" altLang="en-US">
                <a:latin typeface="黑体" panose="02010609060101010101" pitchFamily="49" charset="-122"/>
                <a:ea typeface="黑体" panose="02010609060101010101" pitchFamily="49" charset="-122"/>
              </a:rPr>
              <a:t>考试地点：</a:t>
            </a:r>
          </a:p>
          <a:p>
            <a:pPr>
              <a:buFont typeface="Times New Roman" panose="02020603050405020304" pitchFamily="18" charset="0"/>
              <a:buNone/>
            </a:pPr>
            <a:endParaRPr lang="zh-CN" altLang="en-US">
              <a:latin typeface="黑体" panose="02010609060101010101" pitchFamily="49" charset="-122"/>
              <a:ea typeface="黑体" panose="02010609060101010101" pitchFamily="49" charset="-122"/>
            </a:endParaRPr>
          </a:p>
        </p:txBody>
      </p:sp>
      <p:sp>
        <p:nvSpPr>
          <p:cNvPr id="133123" name="Rectangle 3">
            <a:extLst>
              <a:ext uri="{FF2B5EF4-FFF2-40B4-BE49-F238E27FC236}">
                <a16:creationId xmlns:a16="http://schemas.microsoft.com/office/drawing/2014/main" id="{9071B79A-9530-40E2-91E9-C9D77B0AE4D5}"/>
              </a:ext>
            </a:extLst>
          </p:cNvPr>
          <p:cNvSpPr>
            <a:spLocks noChangeArrowheads="1"/>
          </p:cNvSpPr>
          <p:nvPr/>
        </p:nvSpPr>
        <p:spPr bwMode="auto">
          <a:xfrm>
            <a:off x="539750" y="790575"/>
            <a:ext cx="77724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800" b="1">
                <a:latin typeface="Times New Roman" panose="02020603050405020304" pitchFamily="18" charset="0"/>
                <a:ea typeface="楷体_GB2312" pitchFamily="49" charset="-122"/>
              </a:rPr>
              <a:t>《</a:t>
            </a:r>
            <a:r>
              <a:rPr lang="zh-CN" altLang="en-US" sz="4800" b="1">
                <a:latin typeface="Times New Roman" panose="02020603050405020304" pitchFamily="18" charset="0"/>
                <a:ea typeface="楷体_GB2312" pitchFamily="49" charset="-122"/>
              </a:rPr>
              <a:t>地质学基础</a:t>
            </a:r>
            <a:r>
              <a:rPr lang="en-US" altLang="zh-CN" sz="4800" b="1">
                <a:latin typeface="Times New Roman" panose="02020603050405020304" pitchFamily="18" charset="0"/>
                <a:ea typeface="楷体_GB2312" pitchFamily="49" charset="-122"/>
              </a:rPr>
              <a:t>》</a:t>
            </a:r>
            <a:br>
              <a:rPr lang="en-US" altLang="zh-CN" sz="4800" b="1">
                <a:latin typeface="Times New Roman" panose="02020603050405020304" pitchFamily="18" charset="0"/>
                <a:ea typeface="楷体_GB2312" pitchFamily="49" charset="-122"/>
              </a:rPr>
            </a:br>
            <a:r>
              <a:rPr lang="zh-CN" altLang="en-US">
                <a:latin typeface="宋体" panose="02010600030101010101" pitchFamily="2" charset="-122"/>
              </a:rPr>
              <a:t>考试时间和地点</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a:extLst>
              <a:ext uri="{FF2B5EF4-FFF2-40B4-BE49-F238E27FC236}">
                <a16:creationId xmlns:a16="http://schemas.microsoft.com/office/drawing/2014/main" id="{51F2A26D-0F95-4620-9DAA-F170BE5D57F6}"/>
              </a:ext>
            </a:extLst>
          </p:cNvPr>
          <p:cNvSpPr>
            <a:spLocks noGrp="1" noRot="1" noChangeArrowheads="1"/>
          </p:cNvSpPr>
          <p:nvPr>
            <p:ph type="body" idx="1"/>
          </p:nvPr>
        </p:nvSpPr>
        <p:spPr>
          <a:xfrm>
            <a:off x="468313" y="692150"/>
            <a:ext cx="8207375" cy="5876925"/>
          </a:xfrm>
        </p:spPr>
        <p:txBody>
          <a:bodyPr/>
          <a:lstStyle/>
          <a:p>
            <a:pPr>
              <a:lnSpc>
                <a:spcPct val="110000"/>
              </a:lnSpc>
              <a:buFont typeface="Wingdings" panose="05000000000000000000" pitchFamily="2" charset="2"/>
              <a:buNone/>
            </a:pPr>
            <a:endParaRPr lang="en-US" altLang="zh-CN" sz="1000">
              <a:solidFill>
                <a:srgbClr val="FF0000"/>
              </a:solidFill>
              <a:ea typeface="黑体" panose="02010609060101010101" pitchFamily="49" charset="-122"/>
            </a:endParaRPr>
          </a:p>
          <a:p>
            <a:pPr>
              <a:lnSpc>
                <a:spcPct val="120000"/>
              </a:lnSpc>
            </a:pPr>
            <a:r>
              <a:rPr lang="zh-CN" altLang="en-US" sz="1800" b="1">
                <a:solidFill>
                  <a:srgbClr val="D60093"/>
                </a:solidFill>
                <a:latin typeface="宋体" panose="02010600030101010101" pitchFamily="2" charset="-122"/>
                <a:sym typeface="CommercialPi BT" pitchFamily="18" charset="2"/>
              </a:rPr>
              <a:t>构造运动</a:t>
            </a:r>
            <a:r>
              <a:rPr lang="zh-CN" altLang="en-US" sz="1800" b="1">
                <a:latin typeface="宋体" panose="02010600030101010101" pitchFamily="2" charset="-122"/>
                <a:sym typeface="CommercialPi BT" pitchFamily="18" charset="2"/>
              </a:rPr>
              <a:t>：由地球内动力引起的地壳、岩石圈变形、变位的机械运动。</a:t>
            </a:r>
          </a:p>
          <a:p>
            <a:pPr>
              <a:lnSpc>
                <a:spcPct val="120000"/>
              </a:lnSpc>
            </a:pPr>
            <a:r>
              <a:rPr lang="zh-CN" altLang="en-US" sz="1800" b="1">
                <a:latin typeface="宋体" panose="02010600030101010101" pitchFamily="2" charset="-122"/>
                <a:sym typeface="CommercialPi BT" pitchFamily="18" charset="2"/>
              </a:rPr>
              <a:t>构造运动形成的岩石的变形形迹，称</a:t>
            </a:r>
            <a:r>
              <a:rPr lang="zh-CN" altLang="en-US" sz="1800" b="1">
                <a:solidFill>
                  <a:srgbClr val="D60093"/>
                </a:solidFill>
                <a:latin typeface="宋体" panose="02010600030101010101" pitchFamily="2" charset="-122"/>
                <a:sym typeface="CommercialPi BT" pitchFamily="18" charset="2"/>
              </a:rPr>
              <a:t>地质构造</a:t>
            </a:r>
            <a:r>
              <a:rPr lang="zh-CN" altLang="en-US" sz="1800" b="1">
                <a:latin typeface="宋体" panose="02010600030101010101" pitchFamily="2" charset="-122"/>
                <a:sym typeface="CommercialPi BT" pitchFamily="18" charset="2"/>
              </a:rPr>
              <a:t>。</a:t>
            </a:r>
          </a:p>
          <a:p>
            <a:pPr>
              <a:lnSpc>
                <a:spcPct val="120000"/>
              </a:lnSpc>
            </a:pPr>
            <a:r>
              <a:rPr lang="zh-CN" altLang="en-US" sz="1800" b="1">
                <a:solidFill>
                  <a:srgbClr val="FF0000"/>
                </a:solidFill>
                <a:latin typeface="宋体" panose="02010600030101010101" pitchFamily="2" charset="-122"/>
                <a:sym typeface="CommercialPi BT" pitchFamily="18" charset="2"/>
              </a:rPr>
              <a:t>岩层的产状</a:t>
            </a:r>
            <a:r>
              <a:rPr lang="zh-CN" altLang="en-US" sz="1800" b="1">
                <a:latin typeface="宋体" panose="02010600030101010101" pitchFamily="2" charset="-122"/>
                <a:sym typeface="CommercialPi BT" pitchFamily="18" charset="2"/>
              </a:rPr>
              <a:t>：是指岩层在三维空间的位置</a:t>
            </a:r>
            <a:r>
              <a:rPr lang="en-US" altLang="zh-CN" sz="1800" b="1">
                <a:latin typeface="宋体" panose="02010600030101010101" pitchFamily="2" charset="-122"/>
                <a:sym typeface="CommercialPi BT" pitchFamily="18" charset="2"/>
              </a:rPr>
              <a:t>(</a:t>
            </a:r>
            <a:r>
              <a:rPr lang="zh-CN" altLang="en-US" sz="1800" b="1">
                <a:latin typeface="宋体" panose="02010600030101010101" pitchFamily="2" charset="-122"/>
                <a:sym typeface="CommercialPi BT" pitchFamily="18" charset="2"/>
              </a:rPr>
              <a:t>或产出状态</a:t>
            </a:r>
            <a:r>
              <a:rPr lang="en-US" altLang="zh-CN" sz="1800" b="1">
                <a:latin typeface="宋体" panose="02010600030101010101" pitchFamily="2" charset="-122"/>
                <a:sym typeface="CommercialPi BT" pitchFamily="18" charset="2"/>
              </a:rPr>
              <a:t>)</a:t>
            </a:r>
            <a:r>
              <a:rPr lang="zh-CN" altLang="en-US" sz="1800" b="1">
                <a:latin typeface="宋体" panose="02010600030101010101" pitchFamily="2" charset="-122"/>
                <a:sym typeface="CommercialPi BT" pitchFamily="18" charset="2"/>
              </a:rPr>
              <a:t>。岩层的产状要素：走向、倾向和倾角。 </a:t>
            </a:r>
          </a:p>
          <a:p>
            <a:pPr>
              <a:lnSpc>
                <a:spcPct val="120000"/>
              </a:lnSpc>
            </a:pPr>
            <a:r>
              <a:rPr lang="zh-CN" altLang="en-US" sz="1800" b="1">
                <a:solidFill>
                  <a:srgbClr val="FF0000"/>
                </a:solidFill>
                <a:latin typeface="宋体" panose="02010600030101010101" pitchFamily="2" charset="-122"/>
                <a:sym typeface="CommercialPi BT" pitchFamily="18" charset="2"/>
              </a:rPr>
              <a:t>整合接触</a:t>
            </a:r>
            <a:r>
              <a:rPr lang="zh-CN" altLang="en-US" sz="1800" b="1">
                <a:latin typeface="宋体" panose="02010600030101010101" pitchFamily="2" charset="-122"/>
                <a:sym typeface="CommercialPi BT" pitchFamily="18" charset="2"/>
              </a:rPr>
              <a:t>：指上、下两套地层之间产状平行、岩层地质年代连续的接触关系。它反映了一个地区长期处于相对稳定的构造条件下，沉积盆地缓慢下降，沉积物连续堆积而形成的接触关系，无明显的地壳运动和剥蚀作用。</a:t>
            </a:r>
          </a:p>
          <a:p>
            <a:pPr>
              <a:lnSpc>
                <a:spcPct val="120000"/>
              </a:lnSpc>
            </a:pPr>
            <a:r>
              <a:rPr lang="zh-CN" altLang="en-US" sz="1800" b="1">
                <a:solidFill>
                  <a:srgbClr val="FF0000"/>
                </a:solidFill>
                <a:latin typeface="宋体" panose="02010600030101010101" pitchFamily="2" charset="-122"/>
                <a:sym typeface="CommercialPi BT" pitchFamily="18" charset="2"/>
              </a:rPr>
              <a:t>平行不整合</a:t>
            </a:r>
            <a:r>
              <a:rPr lang="zh-CN" altLang="en-US" sz="1800" b="1">
                <a:latin typeface="宋体" panose="02010600030101010101" pitchFamily="2" charset="-122"/>
                <a:sym typeface="CommercialPi BT" pitchFamily="18" charset="2"/>
              </a:rPr>
              <a:t>：上、下两套地层间产状一致，但有明显的沉积间断、地层时代不连续。上下两套地层间有一沉积间断或剥蚀面。</a:t>
            </a:r>
          </a:p>
          <a:p>
            <a:pPr>
              <a:lnSpc>
                <a:spcPct val="120000"/>
              </a:lnSpc>
            </a:pPr>
            <a:r>
              <a:rPr lang="zh-CN" altLang="en-US" sz="1800" b="1">
                <a:solidFill>
                  <a:srgbClr val="FF0000"/>
                </a:solidFill>
                <a:latin typeface="宋体" panose="02010600030101010101" pitchFamily="2" charset="-122"/>
                <a:sym typeface="CommercialPi BT" pitchFamily="18" charset="2"/>
              </a:rPr>
              <a:t>角度不整合</a:t>
            </a:r>
            <a:r>
              <a:rPr lang="zh-CN" altLang="en-US" sz="1800" b="1">
                <a:latin typeface="宋体" panose="02010600030101010101" pitchFamily="2" charset="-122"/>
                <a:sym typeface="CommercialPi BT" pitchFamily="18" charset="2"/>
              </a:rPr>
              <a:t>：上下两套地层呈角度接触，地层产状不一致，地层时代和古生物化石不连续。上下两套地层间有一剥蚀面。</a:t>
            </a:r>
          </a:p>
          <a:p>
            <a:pPr>
              <a:lnSpc>
                <a:spcPct val="120000"/>
              </a:lnSpc>
            </a:pPr>
            <a:r>
              <a:rPr lang="zh-CN" altLang="en-US" sz="1800" b="1">
                <a:solidFill>
                  <a:srgbClr val="FF0000"/>
                </a:solidFill>
                <a:latin typeface="宋体" panose="02010600030101010101" pitchFamily="2" charset="-122"/>
                <a:sym typeface="CommercialPi BT" pitchFamily="18" charset="2"/>
              </a:rPr>
              <a:t>褶皱</a:t>
            </a:r>
            <a:r>
              <a:rPr lang="zh-CN" altLang="en-US" sz="1800" b="1">
                <a:latin typeface="宋体" panose="02010600030101010101" pitchFamily="2" charset="-122"/>
                <a:sym typeface="CommercialPi BT" pitchFamily="18" charset="2"/>
              </a:rPr>
              <a:t>：指岩石因受力作用发生连续弯曲而显示的变形。</a:t>
            </a:r>
          </a:p>
          <a:p>
            <a:pPr>
              <a:lnSpc>
                <a:spcPct val="120000"/>
              </a:lnSpc>
            </a:pPr>
            <a:r>
              <a:rPr lang="zh-CN" altLang="en-US" sz="1800" b="1">
                <a:solidFill>
                  <a:srgbClr val="FF0000"/>
                </a:solidFill>
                <a:latin typeface="宋体" panose="02010600030101010101" pitchFamily="2" charset="-122"/>
                <a:sym typeface="CommercialPi BT" pitchFamily="18" charset="2"/>
              </a:rPr>
              <a:t>背斜</a:t>
            </a:r>
            <a:r>
              <a:rPr lang="zh-CN" altLang="en-US" sz="1800" b="1">
                <a:latin typeface="宋体" panose="02010600030101010101" pitchFamily="2" charset="-122"/>
                <a:sym typeface="CommercialPi BT" pitchFamily="18" charset="2"/>
              </a:rPr>
              <a:t>：是指岩层向上弯曲的变形。</a:t>
            </a:r>
          </a:p>
          <a:p>
            <a:pPr>
              <a:lnSpc>
                <a:spcPct val="120000"/>
              </a:lnSpc>
            </a:pPr>
            <a:r>
              <a:rPr lang="zh-CN" altLang="en-US" sz="1800" b="1">
                <a:solidFill>
                  <a:srgbClr val="FF0000"/>
                </a:solidFill>
                <a:latin typeface="宋体" panose="02010600030101010101" pitchFamily="2" charset="-122"/>
                <a:sym typeface="CommercialPi BT" pitchFamily="18" charset="2"/>
              </a:rPr>
              <a:t>向斜</a:t>
            </a:r>
            <a:r>
              <a:rPr lang="zh-CN" altLang="en-US" sz="1800" b="1">
                <a:latin typeface="宋体" panose="02010600030101010101" pitchFamily="2" charset="-122"/>
                <a:sym typeface="CommercialPi BT" pitchFamily="18" charset="2"/>
              </a:rPr>
              <a:t>：是指岩层向下弯曲的变形。</a:t>
            </a:r>
          </a:p>
          <a:p>
            <a:pPr>
              <a:lnSpc>
                <a:spcPct val="110000"/>
              </a:lnSpc>
              <a:buFont typeface="Wingdings" panose="05000000000000000000" pitchFamily="2" charset="2"/>
              <a:buNone/>
            </a:pPr>
            <a:endParaRPr lang="zh-CN" altLang="en-US" sz="1800" b="1">
              <a:solidFill>
                <a:srgbClr val="FFFF00"/>
              </a:solidFill>
              <a:latin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8081C2C9-4BA1-4E13-9949-2D9EAB1BFB41}"/>
              </a:ext>
            </a:extLst>
          </p:cNvPr>
          <p:cNvSpPr>
            <a:spLocks noGrp="1" noRot="1" noChangeArrowheads="1"/>
          </p:cNvSpPr>
          <p:nvPr>
            <p:ph type="body" idx="1"/>
          </p:nvPr>
        </p:nvSpPr>
        <p:spPr>
          <a:xfrm>
            <a:off x="468313" y="692150"/>
            <a:ext cx="8207375" cy="5876925"/>
          </a:xfrm>
        </p:spPr>
        <p:txBody>
          <a:bodyPr/>
          <a:lstStyle/>
          <a:p>
            <a:pPr>
              <a:lnSpc>
                <a:spcPct val="110000"/>
              </a:lnSpc>
              <a:buFont typeface="Wingdings" panose="05000000000000000000" pitchFamily="2" charset="2"/>
              <a:buNone/>
            </a:pPr>
            <a:endParaRPr lang="en-US" altLang="zh-CN" sz="2400">
              <a:solidFill>
                <a:srgbClr val="FF0000"/>
              </a:solidFill>
              <a:ea typeface="黑体" panose="02010609060101010101" pitchFamily="49" charset="-122"/>
            </a:endParaRPr>
          </a:p>
          <a:p>
            <a:pPr>
              <a:lnSpc>
                <a:spcPct val="90000"/>
              </a:lnSpc>
            </a:pPr>
            <a:r>
              <a:rPr lang="zh-CN" altLang="en-US" sz="2000" b="1">
                <a:solidFill>
                  <a:srgbClr val="FF0000"/>
                </a:solidFill>
                <a:latin typeface="宋体" panose="02010600030101010101" pitchFamily="2" charset="-122"/>
                <a:sym typeface="CommercialPi BT" pitchFamily="18" charset="2"/>
              </a:rPr>
              <a:t>断裂构造</a:t>
            </a:r>
            <a:r>
              <a:rPr lang="zh-CN" altLang="en-US" sz="2000" b="1">
                <a:latin typeface="宋体" panose="02010600030101010101" pitchFamily="2" charset="-122"/>
                <a:sym typeface="CommercialPi BT" pitchFamily="18" charset="2"/>
              </a:rPr>
              <a:t>：当受到的作用力超过岩石的极限强度时，岩石就要破裂，形成的构造称之为断裂构造。</a:t>
            </a:r>
          </a:p>
          <a:p>
            <a:pPr>
              <a:lnSpc>
                <a:spcPct val="90000"/>
              </a:lnSpc>
            </a:pPr>
            <a:r>
              <a:rPr lang="zh-CN" altLang="en-US" sz="2000" b="1">
                <a:solidFill>
                  <a:srgbClr val="FF0000"/>
                </a:solidFill>
                <a:latin typeface="宋体" panose="02010600030101010101" pitchFamily="2" charset="-122"/>
                <a:sym typeface="CommercialPi BT" pitchFamily="18" charset="2"/>
              </a:rPr>
              <a:t>节理</a:t>
            </a:r>
            <a:r>
              <a:rPr lang="zh-CN" altLang="en-US" sz="2000" b="1">
                <a:latin typeface="宋体" panose="02010600030101010101" pitchFamily="2" charset="-122"/>
                <a:sym typeface="CommercialPi BT" pitchFamily="18" charset="2"/>
              </a:rPr>
              <a:t>：岩石中有一破裂面，破裂面两侧的岩块无显著的位移。</a:t>
            </a:r>
          </a:p>
          <a:p>
            <a:pPr>
              <a:lnSpc>
                <a:spcPct val="90000"/>
              </a:lnSpc>
            </a:pPr>
            <a:r>
              <a:rPr lang="zh-CN" altLang="en-US" sz="2000" b="1">
                <a:solidFill>
                  <a:srgbClr val="FF0000"/>
                </a:solidFill>
                <a:latin typeface="宋体" panose="02010600030101010101" pitchFamily="2" charset="-122"/>
                <a:sym typeface="CommercialPi BT" pitchFamily="18" charset="2"/>
              </a:rPr>
              <a:t>断层</a:t>
            </a:r>
            <a:r>
              <a:rPr lang="zh-CN" altLang="en-US" sz="2000" b="1">
                <a:latin typeface="宋体" panose="02010600030101010101" pitchFamily="2" charset="-122"/>
                <a:sym typeface="CommercialPi BT" pitchFamily="18" charset="2"/>
              </a:rPr>
              <a:t>：沿破裂面两侧岩块有明显位移的断裂称为断层。</a:t>
            </a:r>
          </a:p>
          <a:p>
            <a:pPr>
              <a:lnSpc>
                <a:spcPct val="90000"/>
              </a:lnSpc>
            </a:pPr>
            <a:r>
              <a:rPr lang="zh-CN" altLang="en-US" sz="2000" b="1">
                <a:solidFill>
                  <a:srgbClr val="FF0000"/>
                </a:solidFill>
                <a:latin typeface="宋体" panose="02010600030101010101" pitchFamily="2" charset="-122"/>
                <a:sym typeface="CommercialPi BT" pitchFamily="18" charset="2"/>
              </a:rPr>
              <a:t>正断层</a:t>
            </a:r>
            <a:r>
              <a:rPr lang="zh-CN" altLang="en-US" sz="2000" b="1">
                <a:latin typeface="宋体" panose="02010600030101010101" pitchFamily="2" charset="-122"/>
                <a:sym typeface="CommercialPi BT" pitchFamily="18" charset="2"/>
              </a:rPr>
              <a:t>：上盘下降、下盘上升的断层。</a:t>
            </a:r>
          </a:p>
          <a:p>
            <a:pPr>
              <a:lnSpc>
                <a:spcPct val="90000"/>
              </a:lnSpc>
            </a:pPr>
            <a:r>
              <a:rPr lang="zh-CN" altLang="en-US" sz="2000" b="1">
                <a:solidFill>
                  <a:srgbClr val="FF0000"/>
                </a:solidFill>
                <a:latin typeface="宋体" panose="02010600030101010101" pitchFamily="2" charset="-122"/>
                <a:sym typeface="CommercialPi BT" pitchFamily="18" charset="2"/>
              </a:rPr>
              <a:t>逆断层</a:t>
            </a:r>
            <a:r>
              <a:rPr lang="zh-CN" altLang="en-US" sz="2000" b="1">
                <a:latin typeface="宋体" panose="02010600030101010101" pitchFamily="2" charset="-122"/>
                <a:sym typeface="CommercialPi BT" pitchFamily="18" charset="2"/>
              </a:rPr>
              <a:t>：上盘上升、下盘下降的断层。</a:t>
            </a:r>
          </a:p>
          <a:p>
            <a:pPr>
              <a:lnSpc>
                <a:spcPct val="90000"/>
              </a:lnSpc>
            </a:pPr>
            <a:r>
              <a:rPr lang="zh-CN" altLang="en-US" sz="2000" b="1">
                <a:solidFill>
                  <a:srgbClr val="FF0000"/>
                </a:solidFill>
                <a:latin typeface="宋体" panose="02010600030101010101" pitchFamily="2" charset="-122"/>
                <a:sym typeface="CommercialPi BT" pitchFamily="18" charset="2"/>
              </a:rPr>
              <a:t>平移断层</a:t>
            </a:r>
            <a:r>
              <a:rPr lang="zh-CN" altLang="en-US" sz="2000" b="1">
                <a:latin typeface="宋体" panose="02010600030101010101" pitchFamily="2" charset="-122"/>
                <a:sym typeface="CommercialPi BT" pitchFamily="18" charset="2"/>
              </a:rPr>
              <a:t>：两盘沿断层面走向相对运动的断层，即走向滑动断层。</a:t>
            </a:r>
          </a:p>
          <a:p>
            <a:pPr>
              <a:lnSpc>
                <a:spcPct val="90000"/>
              </a:lnSpc>
            </a:pPr>
            <a:r>
              <a:rPr lang="zh-CN" altLang="en-US" sz="2000" b="1">
                <a:solidFill>
                  <a:srgbClr val="FF0000"/>
                </a:solidFill>
                <a:latin typeface="宋体" panose="02010600030101010101" pitchFamily="2" charset="-122"/>
                <a:sym typeface="CommercialPi BT" pitchFamily="18" charset="2"/>
              </a:rPr>
              <a:t>阶梯状断层</a:t>
            </a:r>
            <a:r>
              <a:rPr lang="zh-CN" altLang="en-US" sz="2000" b="1">
                <a:latin typeface="宋体" panose="02010600030101010101" pitchFamily="2" charset="-122"/>
                <a:sym typeface="CommercialPi BT" pitchFamily="18" charset="2"/>
              </a:rPr>
              <a:t>：由两条或两条以上倾向相同而又相互平行的一组断层组成，其下盘依次下降。</a:t>
            </a:r>
          </a:p>
          <a:p>
            <a:pPr>
              <a:lnSpc>
                <a:spcPct val="90000"/>
              </a:lnSpc>
            </a:pPr>
            <a:r>
              <a:rPr lang="zh-CN" altLang="en-US" sz="2000" b="1">
                <a:solidFill>
                  <a:srgbClr val="FF0000"/>
                </a:solidFill>
                <a:latin typeface="宋体" panose="02010600030101010101" pitchFamily="2" charset="-122"/>
                <a:sym typeface="CommercialPi BT" pitchFamily="18" charset="2"/>
              </a:rPr>
              <a:t>地堑</a:t>
            </a:r>
            <a:r>
              <a:rPr lang="zh-CN" altLang="en-US" sz="2000" b="1">
                <a:latin typeface="宋体" panose="02010600030101010101" pitchFamily="2" charset="-122"/>
                <a:sym typeface="CommercialPi BT" pitchFamily="18" charset="2"/>
              </a:rPr>
              <a:t>：由两条或两条以上走向大致平行而且性质相同的断层组合而成，其中间断块相对下降、两边断块相对上升。</a:t>
            </a:r>
          </a:p>
          <a:p>
            <a:pPr>
              <a:lnSpc>
                <a:spcPct val="90000"/>
              </a:lnSpc>
            </a:pPr>
            <a:r>
              <a:rPr lang="zh-CN" altLang="en-US" sz="2000" b="1">
                <a:solidFill>
                  <a:srgbClr val="FF0000"/>
                </a:solidFill>
                <a:latin typeface="宋体" panose="02010600030101010101" pitchFamily="2" charset="-122"/>
                <a:sym typeface="CommercialPi BT" pitchFamily="18" charset="2"/>
              </a:rPr>
              <a:t>地垒</a:t>
            </a:r>
            <a:r>
              <a:rPr lang="zh-CN" altLang="en-US" sz="2000" b="1">
                <a:latin typeface="宋体" panose="02010600030101010101" pitchFamily="2" charset="-122"/>
                <a:sym typeface="CommercialPi BT" pitchFamily="18" charset="2"/>
              </a:rPr>
              <a:t>：由两条或两条以上走向大致平行而且性质相同的断层组合而成，其中间断块相对上升、两边断块相对下降。</a:t>
            </a:r>
          </a:p>
          <a:p>
            <a:pPr>
              <a:lnSpc>
                <a:spcPct val="90000"/>
              </a:lnSpc>
            </a:pPr>
            <a:r>
              <a:rPr lang="zh-CN" altLang="en-US" sz="2000" b="1">
                <a:solidFill>
                  <a:srgbClr val="FF0000"/>
                </a:solidFill>
                <a:latin typeface="宋体" panose="02010600030101010101" pitchFamily="2" charset="-122"/>
                <a:sym typeface="CommercialPi BT" pitchFamily="18" charset="2"/>
              </a:rPr>
              <a:t>叠瓦状构造</a:t>
            </a:r>
            <a:r>
              <a:rPr lang="zh-CN" altLang="en-US" sz="2000" b="1">
                <a:latin typeface="宋体" panose="02010600030101010101" pitchFamily="2" charset="-122"/>
                <a:sym typeface="CommercialPi BT" pitchFamily="18" charset="2"/>
              </a:rPr>
              <a:t>：由一系列产状大致平行的逆断层所组成，其老地层依次叠覆于新地层之上，形如叠瓦，故称为叠瓦状构造。</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2" name="Rectangle 4">
            <a:extLst>
              <a:ext uri="{FF2B5EF4-FFF2-40B4-BE49-F238E27FC236}">
                <a16:creationId xmlns:a16="http://schemas.microsoft.com/office/drawing/2014/main" id="{93DFA8CA-7115-4295-B00A-0CBBC80BEAFB}"/>
              </a:ext>
            </a:extLst>
          </p:cNvPr>
          <p:cNvSpPr>
            <a:spLocks noChangeArrowheads="1"/>
          </p:cNvSpPr>
          <p:nvPr/>
        </p:nvSpPr>
        <p:spPr bwMode="auto">
          <a:xfrm>
            <a:off x="468313" y="1052513"/>
            <a:ext cx="8207375" cy="520382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000" b="1">
                <a:latin typeface="Arial" panose="020B0604020202020204" pitchFamily="34" charset="0"/>
              </a:rPr>
              <a:t>1</a:t>
            </a:r>
            <a:r>
              <a:rPr lang="zh-CN" altLang="en-US" sz="2000" b="1">
                <a:latin typeface="Arial" panose="020B0604020202020204" pitchFamily="34" charset="0"/>
              </a:rPr>
              <a:t>、地质构造分为两种基本类型，即</a:t>
            </a:r>
            <a:r>
              <a:rPr lang="zh-CN" altLang="en-US" sz="2000" b="1" u="sng">
                <a:latin typeface="Arial" panose="020B0604020202020204" pitchFamily="34" charset="0"/>
              </a:rPr>
              <a:t> 褶皱 </a:t>
            </a:r>
            <a:r>
              <a:rPr lang="zh-CN" altLang="en-US" sz="2000" b="1">
                <a:latin typeface="Arial" panose="020B0604020202020204" pitchFamily="34" charset="0"/>
              </a:rPr>
              <a:t>和</a:t>
            </a:r>
            <a:r>
              <a:rPr lang="zh-CN" altLang="en-US" sz="2000" b="1" u="sng">
                <a:latin typeface="Arial" panose="020B0604020202020204" pitchFamily="34" charset="0"/>
              </a:rPr>
              <a:t> 断裂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2</a:t>
            </a:r>
            <a:r>
              <a:rPr lang="zh-CN" altLang="en-US" sz="2000" b="1">
                <a:latin typeface="Arial" panose="020B0604020202020204" pitchFamily="34" charset="0"/>
              </a:rPr>
              <a:t>、岩层的产状三要素为</a:t>
            </a:r>
            <a:r>
              <a:rPr lang="zh-CN" altLang="en-US" sz="2000" b="1" u="sng">
                <a:latin typeface="Arial" panose="020B0604020202020204" pitchFamily="34" charset="0"/>
              </a:rPr>
              <a:t> 走向 </a:t>
            </a:r>
            <a:r>
              <a:rPr lang="zh-CN" altLang="en-US" sz="2000" b="1">
                <a:latin typeface="Arial" panose="020B0604020202020204" pitchFamily="34" charset="0"/>
              </a:rPr>
              <a:t>、</a:t>
            </a:r>
            <a:r>
              <a:rPr lang="zh-CN" altLang="en-US" sz="2000" b="1" u="sng">
                <a:latin typeface="Arial" panose="020B0604020202020204" pitchFamily="34" charset="0"/>
              </a:rPr>
              <a:t> 倾向 </a:t>
            </a:r>
            <a:r>
              <a:rPr lang="zh-CN" altLang="en-US" sz="2000" b="1">
                <a:latin typeface="Arial" panose="020B0604020202020204" pitchFamily="34" charset="0"/>
              </a:rPr>
              <a:t>、</a:t>
            </a:r>
            <a:r>
              <a:rPr lang="zh-CN" altLang="en-US" sz="2000" b="1" u="sng">
                <a:latin typeface="Arial" panose="020B0604020202020204" pitchFamily="34" charset="0"/>
              </a:rPr>
              <a:t> 倾角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3</a:t>
            </a:r>
            <a:r>
              <a:rPr lang="zh-CN" altLang="en-US" sz="2000" b="1">
                <a:latin typeface="Arial" panose="020B0604020202020204" pitchFamily="34" charset="0"/>
              </a:rPr>
              <a:t>、岩层产状可分为</a:t>
            </a:r>
            <a:r>
              <a:rPr lang="zh-CN" altLang="en-US" sz="2000" b="1" u="sng">
                <a:latin typeface="Arial" panose="020B0604020202020204" pitchFamily="34" charset="0"/>
              </a:rPr>
              <a:t> 水平 </a:t>
            </a:r>
            <a:r>
              <a:rPr lang="zh-CN" altLang="en-US" sz="2000" b="1">
                <a:latin typeface="Arial" panose="020B0604020202020204" pitchFamily="34" charset="0"/>
              </a:rPr>
              <a:t>、</a:t>
            </a:r>
            <a:r>
              <a:rPr lang="zh-CN" altLang="en-US" sz="2000" b="1" u="sng">
                <a:latin typeface="Arial" panose="020B0604020202020204" pitchFamily="34" charset="0"/>
              </a:rPr>
              <a:t> 直立 </a:t>
            </a:r>
            <a:r>
              <a:rPr lang="zh-CN" altLang="en-US" sz="2000" b="1">
                <a:latin typeface="Arial" panose="020B0604020202020204" pitchFamily="34" charset="0"/>
              </a:rPr>
              <a:t>、</a:t>
            </a:r>
            <a:r>
              <a:rPr lang="zh-CN" altLang="en-US" sz="2000" b="1" u="sng">
                <a:latin typeface="Arial" panose="020B0604020202020204" pitchFamily="34" charset="0"/>
              </a:rPr>
              <a:t> 倾斜 </a:t>
            </a:r>
            <a:r>
              <a:rPr lang="zh-CN" altLang="en-US" sz="2000" b="1">
                <a:latin typeface="Arial" panose="020B0604020202020204" pitchFamily="34" charset="0"/>
              </a:rPr>
              <a:t>三种类型。</a:t>
            </a:r>
          </a:p>
          <a:p>
            <a:pPr>
              <a:lnSpc>
                <a:spcPct val="120000"/>
              </a:lnSpc>
            </a:pPr>
            <a:r>
              <a:rPr lang="en-US" altLang="zh-CN" sz="2000" b="1">
                <a:latin typeface="Arial" panose="020B0604020202020204" pitchFamily="34" charset="0"/>
              </a:rPr>
              <a:t>4</a:t>
            </a:r>
            <a:r>
              <a:rPr lang="zh-CN" altLang="en-US" sz="2000" b="1">
                <a:latin typeface="Arial" panose="020B0604020202020204" pitchFamily="34" charset="0"/>
              </a:rPr>
              <a:t>、地层的接触关系可分为</a:t>
            </a:r>
            <a:r>
              <a:rPr lang="zh-CN" altLang="en-US" sz="2000" b="1" u="sng">
                <a:latin typeface="Arial" panose="020B0604020202020204" pitchFamily="34" charset="0"/>
              </a:rPr>
              <a:t> 整合 </a:t>
            </a:r>
            <a:r>
              <a:rPr lang="zh-CN" altLang="en-US" sz="2000" b="1">
                <a:latin typeface="Arial" panose="020B0604020202020204" pitchFamily="34" charset="0"/>
              </a:rPr>
              <a:t>、</a:t>
            </a:r>
            <a:r>
              <a:rPr lang="zh-CN" altLang="en-US" sz="2000" b="1" u="sng">
                <a:latin typeface="Arial" panose="020B0604020202020204" pitchFamily="34" charset="0"/>
              </a:rPr>
              <a:t> 不整合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5</a:t>
            </a:r>
            <a:r>
              <a:rPr lang="zh-CN" altLang="en-US" sz="2000" b="1">
                <a:latin typeface="Arial" panose="020B0604020202020204" pitchFamily="34" charset="0"/>
              </a:rPr>
              <a:t>、不整合接触分为</a:t>
            </a:r>
            <a:r>
              <a:rPr lang="zh-CN" altLang="en-US" sz="2000" b="1" u="sng">
                <a:latin typeface="Arial" panose="020B0604020202020204" pitchFamily="34" charset="0"/>
              </a:rPr>
              <a:t> 平行整合 </a:t>
            </a:r>
            <a:r>
              <a:rPr lang="zh-CN" altLang="en-US" sz="2000" b="1">
                <a:latin typeface="Arial" panose="020B0604020202020204" pitchFamily="34" charset="0"/>
              </a:rPr>
              <a:t>、</a:t>
            </a:r>
            <a:r>
              <a:rPr lang="zh-CN" altLang="en-US" sz="2000" b="1" u="sng">
                <a:latin typeface="Arial" panose="020B0604020202020204" pitchFamily="34" charset="0"/>
              </a:rPr>
              <a:t> 角度不整合 </a:t>
            </a:r>
            <a:r>
              <a:rPr lang="zh-CN" altLang="en-US" sz="2000" b="1">
                <a:latin typeface="Arial" panose="020B0604020202020204" pitchFamily="34" charset="0"/>
              </a:rPr>
              <a:t>两类。</a:t>
            </a:r>
          </a:p>
          <a:p>
            <a:pPr>
              <a:lnSpc>
                <a:spcPct val="120000"/>
              </a:lnSpc>
            </a:pPr>
            <a:r>
              <a:rPr lang="en-US" altLang="zh-CN" sz="2000" b="1">
                <a:latin typeface="Arial" panose="020B0604020202020204" pitchFamily="34" charset="0"/>
              </a:rPr>
              <a:t>6</a:t>
            </a:r>
            <a:r>
              <a:rPr lang="zh-CN" altLang="en-US" sz="2000" b="1">
                <a:latin typeface="Arial" panose="020B0604020202020204" pitchFamily="34" charset="0"/>
              </a:rPr>
              <a:t>、褶皱的基本形态分为</a:t>
            </a:r>
            <a:r>
              <a:rPr lang="zh-CN" altLang="en-US" sz="2000" b="1" u="sng">
                <a:latin typeface="Arial" panose="020B0604020202020204" pitchFamily="34" charset="0"/>
              </a:rPr>
              <a:t> 背斜 </a:t>
            </a:r>
            <a:r>
              <a:rPr lang="zh-CN" altLang="en-US" sz="2000" b="1">
                <a:latin typeface="Arial" panose="020B0604020202020204" pitchFamily="34" charset="0"/>
              </a:rPr>
              <a:t>、</a:t>
            </a:r>
            <a:r>
              <a:rPr lang="zh-CN" altLang="en-US" sz="2000" b="1" u="sng">
                <a:latin typeface="Arial" panose="020B0604020202020204" pitchFamily="34" charset="0"/>
              </a:rPr>
              <a:t> 向斜 </a:t>
            </a:r>
            <a:r>
              <a:rPr lang="zh-CN" altLang="en-US" sz="2000" b="1">
                <a:latin typeface="Arial" panose="020B0604020202020204" pitchFamily="34" charset="0"/>
              </a:rPr>
              <a:t>两种类型。</a:t>
            </a:r>
          </a:p>
          <a:p>
            <a:pPr>
              <a:lnSpc>
                <a:spcPct val="120000"/>
              </a:lnSpc>
            </a:pPr>
            <a:r>
              <a:rPr lang="en-US" altLang="zh-CN" sz="2000" b="1">
                <a:latin typeface="Arial" panose="020B0604020202020204" pitchFamily="34" charset="0"/>
              </a:rPr>
              <a:t>7</a:t>
            </a:r>
            <a:r>
              <a:rPr lang="zh-CN" altLang="en-US" sz="2000" b="1">
                <a:latin typeface="Arial" panose="020B0604020202020204" pitchFamily="34" charset="0"/>
              </a:rPr>
              <a:t>、一个褶皱内各相邻褶皱</a:t>
            </a:r>
            <a:r>
              <a:rPr lang="en-US" altLang="zh-CN" sz="2000" b="1">
                <a:latin typeface="Arial" panose="020B0604020202020204" pitchFamily="34" charset="0"/>
              </a:rPr>
              <a:t>(</a:t>
            </a:r>
            <a:r>
              <a:rPr lang="zh-CN" altLang="en-US" sz="2000" b="1">
                <a:latin typeface="Arial" panose="020B0604020202020204" pitchFamily="34" charset="0"/>
              </a:rPr>
              <a:t>岩层</a:t>
            </a:r>
            <a:r>
              <a:rPr lang="en-US" altLang="zh-CN" sz="2000" b="1">
                <a:latin typeface="Arial" panose="020B0604020202020204" pitchFamily="34" charset="0"/>
              </a:rPr>
              <a:t>)</a:t>
            </a:r>
            <a:r>
              <a:rPr lang="zh-CN" altLang="en-US" sz="2000" b="1">
                <a:latin typeface="Arial" panose="020B0604020202020204" pitchFamily="34" charset="0"/>
              </a:rPr>
              <a:t>面上的枢纽构成的面称为</a:t>
            </a:r>
            <a:r>
              <a:rPr lang="zh-CN" altLang="en-US" sz="2000" b="1" u="sng">
                <a:latin typeface="Arial" panose="020B0604020202020204" pitchFamily="34" charset="0"/>
              </a:rPr>
              <a:t> 轴面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8</a:t>
            </a:r>
            <a:r>
              <a:rPr lang="zh-CN" altLang="en-US" sz="2000" b="1">
                <a:latin typeface="Arial" panose="020B0604020202020204" pitchFamily="34" charset="0"/>
              </a:rPr>
              <a:t>、组成褶皱的同一岩层面上的最大弯曲部分的各个点的连线称为</a:t>
            </a:r>
            <a:r>
              <a:rPr lang="zh-CN" altLang="en-US" sz="2000" b="1" u="sng">
                <a:latin typeface="Arial" panose="020B0604020202020204" pitchFamily="34" charset="0"/>
              </a:rPr>
              <a:t> 枢纽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9</a:t>
            </a:r>
            <a:r>
              <a:rPr lang="zh-CN" altLang="en-US" sz="2000" b="1">
                <a:latin typeface="Arial" panose="020B0604020202020204" pitchFamily="34" charset="0"/>
              </a:rPr>
              <a:t>、根据褶皱的轴面和两翼产状，褶皱可分为</a:t>
            </a:r>
            <a:r>
              <a:rPr lang="zh-CN" altLang="en-US" sz="2000" b="1" u="sng">
                <a:latin typeface="Arial" panose="020B0604020202020204" pitchFamily="34" charset="0"/>
              </a:rPr>
              <a:t> 直立褶皱 </a:t>
            </a:r>
            <a:r>
              <a:rPr lang="zh-CN" altLang="en-US" sz="2000" b="1">
                <a:latin typeface="Arial" panose="020B0604020202020204" pitchFamily="34" charset="0"/>
              </a:rPr>
              <a:t>、</a:t>
            </a:r>
            <a:r>
              <a:rPr lang="zh-CN" altLang="en-US" sz="2000" b="1" u="sng">
                <a:latin typeface="Arial" panose="020B0604020202020204" pitchFamily="34" charset="0"/>
              </a:rPr>
              <a:t>  斜歪褶皱  </a:t>
            </a:r>
            <a:r>
              <a:rPr lang="zh-CN" altLang="en-US" sz="2000" b="1">
                <a:latin typeface="Arial" panose="020B0604020202020204" pitchFamily="34" charset="0"/>
              </a:rPr>
              <a:t>、</a:t>
            </a:r>
            <a:r>
              <a:rPr lang="zh-CN" altLang="en-US" sz="2000" b="1" u="sng">
                <a:latin typeface="Arial" panose="020B0604020202020204" pitchFamily="34" charset="0"/>
              </a:rPr>
              <a:t>  倒转褶皱 </a:t>
            </a:r>
            <a:r>
              <a:rPr lang="zh-CN" altLang="en-US" sz="2000" b="1">
                <a:latin typeface="Arial" panose="020B0604020202020204" pitchFamily="34" charset="0"/>
              </a:rPr>
              <a:t> 、</a:t>
            </a:r>
            <a:r>
              <a:rPr lang="zh-CN" altLang="en-US" sz="2000" b="1" u="sng">
                <a:latin typeface="Arial" panose="020B0604020202020204" pitchFamily="34" charset="0"/>
              </a:rPr>
              <a:t> 平卧褶皱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10</a:t>
            </a:r>
            <a:r>
              <a:rPr lang="zh-CN" altLang="en-US" sz="2000" b="1">
                <a:latin typeface="Arial" panose="020B0604020202020204" pitchFamily="34" charset="0"/>
              </a:rPr>
              <a:t>、根据节理的力学性质分为</a:t>
            </a:r>
            <a:r>
              <a:rPr lang="zh-CN" altLang="en-US" sz="2000" b="1" u="sng">
                <a:latin typeface="Arial" panose="020B0604020202020204" pitchFamily="34" charset="0"/>
              </a:rPr>
              <a:t> 剪节理 </a:t>
            </a:r>
            <a:r>
              <a:rPr lang="zh-CN" altLang="en-US" sz="2000" b="1">
                <a:latin typeface="Arial" panose="020B0604020202020204" pitchFamily="34" charset="0"/>
              </a:rPr>
              <a:t>、</a:t>
            </a:r>
            <a:r>
              <a:rPr lang="zh-CN" altLang="en-US" sz="2000" b="1" u="sng">
                <a:latin typeface="Arial" panose="020B0604020202020204" pitchFamily="34" charset="0"/>
              </a:rPr>
              <a:t> 张节理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11</a:t>
            </a:r>
            <a:r>
              <a:rPr lang="zh-CN" altLang="en-US" sz="2000" b="1">
                <a:latin typeface="Arial" panose="020B0604020202020204" pitchFamily="34" charset="0"/>
              </a:rPr>
              <a:t>、断层要素分为</a:t>
            </a:r>
            <a:r>
              <a:rPr lang="zh-CN" altLang="en-US" sz="2000" b="1" u="sng">
                <a:latin typeface="Arial" panose="020B0604020202020204" pitchFamily="34" charset="0"/>
              </a:rPr>
              <a:t> 断层面 </a:t>
            </a:r>
            <a:r>
              <a:rPr lang="zh-CN" altLang="en-US" sz="2000" b="1">
                <a:latin typeface="Arial" panose="020B0604020202020204" pitchFamily="34" charset="0"/>
              </a:rPr>
              <a:t>、</a:t>
            </a:r>
            <a:r>
              <a:rPr lang="zh-CN" altLang="en-US" sz="2000" b="1" u="sng">
                <a:latin typeface="Arial" panose="020B0604020202020204" pitchFamily="34" charset="0"/>
              </a:rPr>
              <a:t> 断盘 </a:t>
            </a:r>
            <a:r>
              <a:rPr lang="zh-CN" altLang="en-US" sz="2000" b="1">
                <a:latin typeface="Arial" panose="020B0604020202020204" pitchFamily="34" charset="0"/>
              </a:rPr>
              <a:t>。</a:t>
            </a:r>
          </a:p>
          <a:p>
            <a:pPr>
              <a:lnSpc>
                <a:spcPct val="120000"/>
              </a:lnSpc>
            </a:pPr>
            <a:r>
              <a:rPr lang="en-US" altLang="zh-CN" sz="2000" b="1">
                <a:latin typeface="Arial" panose="020B0604020202020204" pitchFamily="34" charset="0"/>
              </a:rPr>
              <a:t>12</a:t>
            </a:r>
            <a:r>
              <a:rPr lang="zh-CN" altLang="en-US" sz="2000" b="1">
                <a:latin typeface="Arial" panose="020B0604020202020204" pitchFamily="34" charset="0"/>
              </a:rPr>
              <a:t>、正断层常见的组合类型为</a:t>
            </a:r>
            <a:r>
              <a:rPr lang="zh-CN" altLang="en-US" sz="2000" b="1" u="sng">
                <a:latin typeface="Arial" panose="020B0604020202020204" pitchFamily="34" charset="0"/>
              </a:rPr>
              <a:t> 阶梯状 </a:t>
            </a:r>
            <a:r>
              <a:rPr lang="zh-CN" altLang="en-US" sz="2000" b="1">
                <a:latin typeface="Arial" panose="020B0604020202020204" pitchFamily="34" charset="0"/>
              </a:rPr>
              <a:t>、</a:t>
            </a:r>
            <a:r>
              <a:rPr lang="zh-CN" altLang="en-US" sz="2000" b="1" u="sng">
                <a:latin typeface="Arial" panose="020B0604020202020204" pitchFamily="34" charset="0"/>
              </a:rPr>
              <a:t> 地垒 </a:t>
            </a:r>
            <a:r>
              <a:rPr lang="zh-CN" altLang="en-US" sz="2000" b="1">
                <a:latin typeface="Arial" panose="020B0604020202020204" pitchFamily="34" charset="0"/>
              </a:rPr>
              <a:t>、</a:t>
            </a:r>
            <a:r>
              <a:rPr lang="zh-CN" altLang="en-US" sz="2000" b="1" u="sng">
                <a:latin typeface="Arial" panose="020B0604020202020204" pitchFamily="34" charset="0"/>
              </a:rPr>
              <a:t> 地堑 </a:t>
            </a:r>
            <a:r>
              <a:rPr lang="zh-CN" altLang="en-US" sz="2000" b="1">
                <a:latin typeface="Arial" panose="020B0604020202020204" pitchFamily="34"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Text Box 3">
            <a:extLst>
              <a:ext uri="{FF2B5EF4-FFF2-40B4-BE49-F238E27FC236}">
                <a16:creationId xmlns:a16="http://schemas.microsoft.com/office/drawing/2014/main" id="{4EE757FC-6799-4949-8BEB-356D82ADE71B}"/>
              </a:ext>
            </a:extLst>
          </p:cNvPr>
          <p:cNvSpPr txBox="1">
            <a:spLocks noChangeArrowheads="1"/>
          </p:cNvSpPr>
          <p:nvPr/>
        </p:nvSpPr>
        <p:spPr bwMode="auto">
          <a:xfrm>
            <a:off x="136525" y="10699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322564" name="Text Box 4">
            <a:extLst>
              <a:ext uri="{FF2B5EF4-FFF2-40B4-BE49-F238E27FC236}">
                <a16:creationId xmlns:a16="http://schemas.microsoft.com/office/drawing/2014/main" id="{7EFDC125-0317-48B2-98E3-F08616DBD307}"/>
              </a:ext>
            </a:extLst>
          </p:cNvPr>
          <p:cNvSpPr txBox="1">
            <a:spLocks noChangeArrowheads="1"/>
          </p:cNvSpPr>
          <p:nvPr/>
        </p:nvSpPr>
        <p:spPr bwMode="auto">
          <a:xfrm>
            <a:off x="3317875" y="1239838"/>
            <a:ext cx="3028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a:solidFill>
                  <a:schemeClr val="tx2"/>
                </a:solidFill>
                <a:effectLst>
                  <a:outerShdw blurRad="38100" dist="38100" dir="2700000" algn="tl">
                    <a:srgbClr val="C0C0C0"/>
                  </a:outerShdw>
                </a:effectLst>
                <a:latin typeface="Courier New" panose="02070309020205020404" pitchFamily="49" charset="0"/>
                <a:ea typeface="华文隶书" panose="02010800040101010101" pitchFamily="2" charset="-122"/>
                <a:sym typeface="CommercialPi BT" pitchFamily="18" charset="2"/>
              </a:rPr>
              <a:t>褶曲的形态要素</a:t>
            </a:r>
          </a:p>
        </p:txBody>
      </p:sp>
      <p:sp>
        <p:nvSpPr>
          <p:cNvPr id="322565" name="AutoShape 5">
            <a:extLst>
              <a:ext uri="{FF2B5EF4-FFF2-40B4-BE49-F238E27FC236}">
                <a16:creationId xmlns:a16="http://schemas.microsoft.com/office/drawing/2014/main" id="{B8FD3EE0-18B7-4715-BEEB-7F744D1250F0}"/>
              </a:ext>
            </a:extLst>
          </p:cNvPr>
          <p:cNvSpPr>
            <a:spLocks/>
          </p:cNvSpPr>
          <p:nvPr/>
        </p:nvSpPr>
        <p:spPr bwMode="auto">
          <a:xfrm>
            <a:off x="381000" y="2276475"/>
            <a:ext cx="230188" cy="2160588"/>
          </a:xfrm>
          <a:prstGeom prst="leftBrace">
            <a:avLst>
              <a:gd name="adj1" fmla="val 78218"/>
              <a:gd name="adj2" fmla="val 50000"/>
            </a:avLst>
          </a:prstGeom>
          <a:noFill/>
          <a:ln w="28575" cap="sq">
            <a:solidFill>
              <a:schemeClr val="tx1"/>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22566" name="Text Box 6">
            <a:extLst>
              <a:ext uri="{FF2B5EF4-FFF2-40B4-BE49-F238E27FC236}">
                <a16:creationId xmlns:a16="http://schemas.microsoft.com/office/drawing/2014/main" id="{B55765A4-D3EE-42CF-A47F-A0E891C7B161}"/>
              </a:ext>
            </a:extLst>
          </p:cNvPr>
          <p:cNvSpPr txBox="1">
            <a:spLocks noChangeArrowheads="1"/>
          </p:cNvSpPr>
          <p:nvPr/>
        </p:nvSpPr>
        <p:spPr bwMode="auto">
          <a:xfrm>
            <a:off x="609600" y="19812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2"/>
                </a:solidFill>
                <a:latin typeface="Courier New" panose="02070309020205020404" pitchFamily="49" charset="0"/>
              </a:rPr>
              <a:t>核：</a:t>
            </a:r>
            <a:r>
              <a:rPr lang="zh-CN" altLang="en-US" sz="2000">
                <a:solidFill>
                  <a:schemeClr val="tx2"/>
                </a:solidFill>
                <a:latin typeface="Courier New" panose="02070309020205020404" pitchFamily="49" charset="0"/>
              </a:rPr>
              <a:t>褶皱的中心部分的</a:t>
            </a:r>
            <a:r>
              <a:rPr lang="zh-CN" altLang="en-US" sz="2000" b="1">
                <a:solidFill>
                  <a:schemeClr val="tx2"/>
                </a:solidFill>
                <a:effectLst>
                  <a:outerShdw blurRad="38100" dist="38100" dir="2700000" algn="tl">
                    <a:srgbClr val="C0C0C0"/>
                  </a:outerShdw>
                </a:effectLst>
                <a:latin typeface="Courier New" panose="02070309020205020404" pitchFamily="49" charset="0"/>
              </a:rPr>
              <a:t>地层</a:t>
            </a:r>
            <a:r>
              <a:rPr lang="zh-CN" altLang="en-US" sz="2400" b="1">
                <a:solidFill>
                  <a:schemeClr val="tx2"/>
                </a:solidFill>
                <a:latin typeface="Courier New" panose="02070309020205020404" pitchFamily="49" charset="0"/>
              </a:rPr>
              <a:t> </a:t>
            </a:r>
          </a:p>
        </p:txBody>
      </p:sp>
      <p:sp>
        <p:nvSpPr>
          <p:cNvPr id="322567" name="Text Box 7">
            <a:extLst>
              <a:ext uri="{FF2B5EF4-FFF2-40B4-BE49-F238E27FC236}">
                <a16:creationId xmlns:a16="http://schemas.microsoft.com/office/drawing/2014/main" id="{165144E0-6689-490C-A00F-8498EEF5E8B3}"/>
              </a:ext>
            </a:extLst>
          </p:cNvPr>
          <p:cNvSpPr txBox="1">
            <a:spLocks noChangeArrowheads="1"/>
          </p:cNvSpPr>
          <p:nvPr/>
        </p:nvSpPr>
        <p:spPr bwMode="auto">
          <a:xfrm>
            <a:off x="609600" y="24384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2"/>
                </a:solidFill>
                <a:latin typeface="Courier New" panose="02070309020205020404" pitchFamily="49" charset="0"/>
              </a:rPr>
              <a:t>翼：</a:t>
            </a:r>
            <a:r>
              <a:rPr lang="zh-CN" altLang="en-US" sz="2000">
                <a:solidFill>
                  <a:schemeClr val="tx2"/>
                </a:solidFill>
                <a:latin typeface="Courier New" panose="02070309020205020404" pitchFamily="49" charset="0"/>
              </a:rPr>
              <a:t>核部两侧对称出露的地</a:t>
            </a:r>
            <a:r>
              <a:rPr lang="zh-CN" altLang="en-US" sz="2400">
                <a:solidFill>
                  <a:schemeClr val="tx2"/>
                </a:solidFill>
                <a:latin typeface="Courier New" panose="02070309020205020404" pitchFamily="49" charset="0"/>
              </a:rPr>
              <a:t>层 </a:t>
            </a:r>
          </a:p>
        </p:txBody>
      </p:sp>
      <p:grpSp>
        <p:nvGrpSpPr>
          <p:cNvPr id="322569" name="Group 9">
            <a:extLst>
              <a:ext uri="{FF2B5EF4-FFF2-40B4-BE49-F238E27FC236}">
                <a16:creationId xmlns:a16="http://schemas.microsoft.com/office/drawing/2014/main" id="{FC058178-0BBC-43D1-A627-9D881BEEFA1B}"/>
              </a:ext>
            </a:extLst>
          </p:cNvPr>
          <p:cNvGrpSpPr>
            <a:grpSpLocks/>
          </p:cNvGrpSpPr>
          <p:nvPr/>
        </p:nvGrpSpPr>
        <p:grpSpPr bwMode="auto">
          <a:xfrm>
            <a:off x="4778375" y="2060575"/>
            <a:ext cx="4365625" cy="3086100"/>
            <a:chOff x="2789" y="1706"/>
            <a:chExt cx="2750" cy="1944"/>
          </a:xfrm>
        </p:grpSpPr>
        <p:grpSp>
          <p:nvGrpSpPr>
            <p:cNvPr id="322570" name="Group 10">
              <a:extLst>
                <a:ext uri="{FF2B5EF4-FFF2-40B4-BE49-F238E27FC236}">
                  <a16:creationId xmlns:a16="http://schemas.microsoft.com/office/drawing/2014/main" id="{CEE14C12-29AA-4102-B06E-27CB834A172D}"/>
                </a:ext>
              </a:extLst>
            </p:cNvPr>
            <p:cNvGrpSpPr>
              <a:grpSpLocks/>
            </p:cNvGrpSpPr>
            <p:nvPr/>
          </p:nvGrpSpPr>
          <p:grpSpPr bwMode="auto">
            <a:xfrm>
              <a:off x="2789" y="1706"/>
              <a:ext cx="2750" cy="1944"/>
              <a:chOff x="3010" y="1032"/>
              <a:chExt cx="2750" cy="1944"/>
            </a:xfrm>
          </p:grpSpPr>
          <p:pic>
            <p:nvPicPr>
              <p:cNvPr id="322571" name="Picture 11" descr="褶皱12">
                <a:extLst>
                  <a:ext uri="{FF2B5EF4-FFF2-40B4-BE49-F238E27FC236}">
                    <a16:creationId xmlns:a16="http://schemas.microsoft.com/office/drawing/2014/main" id="{726EB005-E4A5-4D39-A33F-07BF3D0D2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 y="1032"/>
                <a:ext cx="2750" cy="1944"/>
              </a:xfrm>
              <a:prstGeom prst="rect">
                <a:avLst/>
              </a:prstGeom>
              <a:noFill/>
              <a:extLst>
                <a:ext uri="{909E8E84-426E-40DD-AFC4-6F175D3DCCD1}">
                  <a14:hiddenFill xmlns:a14="http://schemas.microsoft.com/office/drawing/2010/main">
                    <a:solidFill>
                      <a:srgbClr val="FFFFFF"/>
                    </a:solidFill>
                  </a14:hiddenFill>
                </a:ext>
              </a:extLst>
            </p:spPr>
          </p:pic>
          <p:sp>
            <p:nvSpPr>
              <p:cNvPr id="322572" name="Text Box 12">
                <a:extLst>
                  <a:ext uri="{FF2B5EF4-FFF2-40B4-BE49-F238E27FC236}">
                    <a16:creationId xmlns:a16="http://schemas.microsoft.com/office/drawing/2014/main" id="{FF15713E-9050-4569-99D3-DB7A0AB97847}"/>
                  </a:ext>
                </a:extLst>
              </p:cNvPr>
              <p:cNvSpPr txBox="1">
                <a:spLocks noChangeArrowheads="1"/>
              </p:cNvSpPr>
              <p:nvPr/>
            </p:nvSpPr>
            <p:spPr bwMode="auto">
              <a:xfrm>
                <a:off x="3696" y="1056"/>
                <a:ext cx="480" cy="2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2"/>
                    </a:solidFill>
                    <a:latin typeface="Times New Roman" panose="02020603050405020304" pitchFamily="18" charset="0"/>
                  </a:rPr>
                  <a:t>轴面</a:t>
                </a:r>
              </a:p>
            </p:txBody>
          </p:sp>
          <p:sp>
            <p:nvSpPr>
              <p:cNvPr id="322573" name="Text Box 13">
                <a:extLst>
                  <a:ext uri="{FF2B5EF4-FFF2-40B4-BE49-F238E27FC236}">
                    <a16:creationId xmlns:a16="http://schemas.microsoft.com/office/drawing/2014/main" id="{7206FF00-3F09-4D1C-A162-0E236B1B4F70}"/>
                  </a:ext>
                </a:extLst>
              </p:cNvPr>
              <p:cNvSpPr txBox="1">
                <a:spLocks noChangeArrowheads="1"/>
              </p:cNvSpPr>
              <p:nvPr/>
            </p:nvSpPr>
            <p:spPr bwMode="auto">
              <a:xfrm>
                <a:off x="5040" y="1152"/>
                <a:ext cx="438" cy="2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2"/>
                    </a:solidFill>
                    <a:latin typeface="Times New Roman" panose="02020603050405020304" pitchFamily="18" charset="0"/>
                  </a:rPr>
                  <a:t>枢纽</a:t>
                </a:r>
              </a:p>
            </p:txBody>
          </p:sp>
          <p:sp>
            <p:nvSpPr>
              <p:cNvPr id="322574" name="Text Box 14">
                <a:extLst>
                  <a:ext uri="{FF2B5EF4-FFF2-40B4-BE49-F238E27FC236}">
                    <a16:creationId xmlns:a16="http://schemas.microsoft.com/office/drawing/2014/main" id="{2B3A7EDC-3AA0-452C-85AD-CB36D2FA9C7C}"/>
                  </a:ext>
                </a:extLst>
              </p:cNvPr>
              <p:cNvSpPr txBox="1">
                <a:spLocks noChangeArrowheads="1"/>
              </p:cNvSpPr>
              <p:nvPr/>
            </p:nvSpPr>
            <p:spPr bwMode="auto">
              <a:xfrm>
                <a:off x="3840" y="2208"/>
                <a:ext cx="277"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2"/>
                    </a:solidFill>
                    <a:latin typeface="Times New Roman" panose="02020603050405020304" pitchFamily="18" charset="0"/>
                  </a:rPr>
                  <a:t>核</a:t>
                </a:r>
              </a:p>
            </p:txBody>
          </p:sp>
          <p:sp>
            <p:nvSpPr>
              <p:cNvPr id="322575" name="Text Box 15">
                <a:extLst>
                  <a:ext uri="{FF2B5EF4-FFF2-40B4-BE49-F238E27FC236}">
                    <a16:creationId xmlns:a16="http://schemas.microsoft.com/office/drawing/2014/main" id="{6E5F3516-1BAD-45DE-A9E5-7DEFD1D0CB8F}"/>
                  </a:ext>
                </a:extLst>
              </p:cNvPr>
              <p:cNvSpPr txBox="1">
                <a:spLocks noChangeArrowheads="1"/>
              </p:cNvSpPr>
              <p:nvPr/>
            </p:nvSpPr>
            <p:spPr bwMode="auto">
              <a:xfrm>
                <a:off x="3120" y="2208"/>
                <a:ext cx="277"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2"/>
                    </a:solidFill>
                    <a:latin typeface="Times New Roman" panose="02020603050405020304" pitchFamily="18" charset="0"/>
                  </a:rPr>
                  <a:t>翼</a:t>
                </a:r>
              </a:p>
            </p:txBody>
          </p:sp>
          <p:sp>
            <p:nvSpPr>
              <p:cNvPr id="322576" name="Text Box 16">
                <a:extLst>
                  <a:ext uri="{FF2B5EF4-FFF2-40B4-BE49-F238E27FC236}">
                    <a16:creationId xmlns:a16="http://schemas.microsoft.com/office/drawing/2014/main" id="{5AB9AD92-22FF-4F72-8309-D7E65E7B547D}"/>
                  </a:ext>
                </a:extLst>
              </p:cNvPr>
              <p:cNvSpPr txBox="1">
                <a:spLocks noChangeArrowheads="1"/>
              </p:cNvSpPr>
              <p:nvPr/>
            </p:nvSpPr>
            <p:spPr bwMode="auto">
              <a:xfrm>
                <a:off x="4656" y="2496"/>
                <a:ext cx="277"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2"/>
                    </a:solidFill>
                    <a:latin typeface="Times New Roman" panose="02020603050405020304" pitchFamily="18" charset="0"/>
                  </a:rPr>
                  <a:t>翼</a:t>
                </a:r>
              </a:p>
            </p:txBody>
          </p:sp>
          <p:sp>
            <p:nvSpPr>
              <p:cNvPr id="322577" name="Line 17">
                <a:extLst>
                  <a:ext uri="{FF2B5EF4-FFF2-40B4-BE49-F238E27FC236}">
                    <a16:creationId xmlns:a16="http://schemas.microsoft.com/office/drawing/2014/main" id="{60F552D9-DC85-46C7-823A-CEEDB33B97EC}"/>
                  </a:ext>
                </a:extLst>
              </p:cNvPr>
              <p:cNvSpPr>
                <a:spLocks noChangeShapeType="1"/>
              </p:cNvSpPr>
              <p:nvPr/>
            </p:nvSpPr>
            <p:spPr bwMode="auto">
              <a:xfrm flipH="1">
                <a:off x="4656" y="1344"/>
                <a:ext cx="384" cy="96"/>
              </a:xfrm>
              <a:prstGeom prst="line">
                <a:avLst/>
              </a:prstGeom>
              <a:noFill/>
              <a:ln w="127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22578" name="Line 18">
              <a:extLst>
                <a:ext uri="{FF2B5EF4-FFF2-40B4-BE49-F238E27FC236}">
                  <a16:creationId xmlns:a16="http://schemas.microsoft.com/office/drawing/2014/main" id="{750252FB-6192-4290-B640-1B56F27D9E8F}"/>
                </a:ext>
              </a:extLst>
            </p:cNvPr>
            <p:cNvSpPr>
              <a:spLocks noChangeShapeType="1"/>
            </p:cNvSpPr>
            <p:nvPr/>
          </p:nvSpPr>
          <p:spPr bwMode="auto">
            <a:xfrm flipH="1">
              <a:off x="3787" y="1979"/>
              <a:ext cx="816" cy="720"/>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22579" name="Text Box 19">
            <a:extLst>
              <a:ext uri="{FF2B5EF4-FFF2-40B4-BE49-F238E27FC236}">
                <a16:creationId xmlns:a16="http://schemas.microsoft.com/office/drawing/2014/main" id="{451CB5DA-24A5-43B5-BA20-0EE707975D74}"/>
              </a:ext>
            </a:extLst>
          </p:cNvPr>
          <p:cNvSpPr txBox="1">
            <a:spLocks noChangeArrowheads="1"/>
          </p:cNvSpPr>
          <p:nvPr/>
        </p:nvSpPr>
        <p:spPr bwMode="auto">
          <a:xfrm>
            <a:off x="539750" y="3500438"/>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2"/>
                </a:solidFill>
                <a:latin typeface="Courier New" panose="02070309020205020404" pitchFamily="49" charset="0"/>
              </a:rPr>
              <a:t>轴面：</a:t>
            </a:r>
            <a:r>
              <a:rPr lang="zh-CN" altLang="en-US" sz="2000">
                <a:solidFill>
                  <a:schemeClr val="tx2"/>
                </a:solidFill>
                <a:latin typeface="Courier New" panose="02070309020205020404" pitchFamily="49" charset="0"/>
              </a:rPr>
              <a:t>指大致平分褶皱的一个假想面</a:t>
            </a:r>
            <a:r>
              <a:rPr lang="zh-CN" altLang="en-US" sz="2400" b="1">
                <a:solidFill>
                  <a:schemeClr val="tx2"/>
                </a:solidFill>
                <a:latin typeface="Courier New" panose="02070309020205020404" pitchFamily="49" charset="0"/>
              </a:rPr>
              <a:t> </a:t>
            </a:r>
          </a:p>
        </p:txBody>
      </p:sp>
      <p:sp>
        <p:nvSpPr>
          <p:cNvPr id="322580" name="Text Box 20">
            <a:extLst>
              <a:ext uri="{FF2B5EF4-FFF2-40B4-BE49-F238E27FC236}">
                <a16:creationId xmlns:a16="http://schemas.microsoft.com/office/drawing/2014/main" id="{EBF3D1E8-FB1F-4F16-9DDF-F2219CC05287}"/>
              </a:ext>
            </a:extLst>
          </p:cNvPr>
          <p:cNvSpPr txBox="1">
            <a:spLocks noChangeArrowheads="1"/>
          </p:cNvSpPr>
          <p:nvPr/>
        </p:nvSpPr>
        <p:spPr bwMode="auto">
          <a:xfrm>
            <a:off x="539750" y="2852738"/>
            <a:ext cx="403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000" b="1">
                <a:solidFill>
                  <a:schemeClr val="tx2"/>
                </a:solidFill>
                <a:latin typeface="Courier New" panose="02070309020205020404" pitchFamily="49" charset="0"/>
              </a:rPr>
              <a:t>转折端：</a:t>
            </a:r>
            <a:r>
              <a:rPr lang="zh-CN" altLang="en-US" sz="2000">
                <a:solidFill>
                  <a:schemeClr val="tx2"/>
                </a:solidFill>
                <a:latin typeface="Courier New" panose="02070309020205020404" pitchFamily="49" charset="0"/>
              </a:rPr>
              <a:t>从此翼到彼翼的过渡部位</a:t>
            </a:r>
          </a:p>
          <a:p>
            <a:r>
              <a:rPr lang="zh-CN" altLang="en-US" sz="2000">
                <a:solidFill>
                  <a:schemeClr val="tx2"/>
                </a:solidFill>
                <a:latin typeface="Courier New" panose="02070309020205020404" pitchFamily="49" charset="0"/>
              </a:rPr>
              <a:t>      </a:t>
            </a:r>
            <a:endParaRPr lang="zh-CN" altLang="en-US" sz="2400">
              <a:solidFill>
                <a:schemeClr val="tx2"/>
              </a:solidFill>
              <a:latin typeface="Courier New" panose="02070309020205020404" pitchFamily="49" charset="0"/>
            </a:endParaRPr>
          </a:p>
        </p:txBody>
      </p:sp>
      <p:sp>
        <p:nvSpPr>
          <p:cNvPr id="322581" name="Text Box 21">
            <a:extLst>
              <a:ext uri="{FF2B5EF4-FFF2-40B4-BE49-F238E27FC236}">
                <a16:creationId xmlns:a16="http://schemas.microsoft.com/office/drawing/2014/main" id="{C8C70105-3E71-48AD-A757-CE2EECFEB170}"/>
              </a:ext>
            </a:extLst>
          </p:cNvPr>
          <p:cNvSpPr txBox="1">
            <a:spLocks noChangeArrowheads="1"/>
          </p:cNvSpPr>
          <p:nvPr/>
        </p:nvSpPr>
        <p:spPr bwMode="auto">
          <a:xfrm>
            <a:off x="5508625" y="3213100"/>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2400" b="1">
                <a:solidFill>
                  <a:schemeClr val="tx2"/>
                </a:solidFill>
                <a:effectLst>
                  <a:outerShdw blurRad="38100" dist="38100" dir="2700000" algn="tl">
                    <a:srgbClr val="C0C0C0"/>
                  </a:outerShdw>
                </a:effectLst>
                <a:latin typeface="Courier New" panose="02070309020205020404" pitchFamily="49" charset="0"/>
              </a:rPr>
              <a:t>转折端</a:t>
            </a:r>
            <a:endParaRPr lang="zh-CN" altLang="en-US" sz="2400">
              <a:solidFill>
                <a:schemeClr val="tx2"/>
              </a:solidFill>
              <a:effectLst>
                <a:outerShdw blurRad="38100" dist="38100" dir="2700000" algn="tl">
                  <a:srgbClr val="C0C0C0"/>
                </a:outerShdw>
              </a:effectLst>
              <a:latin typeface="Courier New" panose="02070309020205020404" pitchFamily="49" charset="0"/>
            </a:endParaRPr>
          </a:p>
        </p:txBody>
      </p:sp>
      <p:sp>
        <p:nvSpPr>
          <p:cNvPr id="322582" name="Text Box 22">
            <a:extLst>
              <a:ext uri="{FF2B5EF4-FFF2-40B4-BE49-F238E27FC236}">
                <a16:creationId xmlns:a16="http://schemas.microsoft.com/office/drawing/2014/main" id="{E0D927F1-8938-4267-ADCB-794031A9452A}"/>
              </a:ext>
            </a:extLst>
          </p:cNvPr>
          <p:cNvSpPr txBox="1">
            <a:spLocks noChangeArrowheads="1"/>
          </p:cNvSpPr>
          <p:nvPr/>
        </p:nvSpPr>
        <p:spPr bwMode="auto">
          <a:xfrm>
            <a:off x="684213" y="4292600"/>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400">
              <a:solidFill>
                <a:srgbClr val="FFFF00"/>
              </a:solidFill>
              <a:latin typeface="Courier New" panose="02070309020205020404" pitchFamily="49" charset="0"/>
              <a:ea typeface="黑体" panose="02010609060101010101" pitchFamily="49" charset="-122"/>
            </a:endParaRPr>
          </a:p>
        </p:txBody>
      </p:sp>
      <p:sp>
        <p:nvSpPr>
          <p:cNvPr id="322585" name="Rectangle 25">
            <a:extLst>
              <a:ext uri="{FF2B5EF4-FFF2-40B4-BE49-F238E27FC236}">
                <a16:creationId xmlns:a16="http://schemas.microsoft.com/office/drawing/2014/main" id="{7A4C3F41-A804-47A1-A3B9-2136CCC7E10B}"/>
              </a:ext>
            </a:extLst>
          </p:cNvPr>
          <p:cNvSpPr>
            <a:spLocks noChangeArrowheads="1"/>
          </p:cNvSpPr>
          <p:nvPr/>
        </p:nvSpPr>
        <p:spPr bwMode="auto">
          <a:xfrm>
            <a:off x="611188" y="4221163"/>
            <a:ext cx="4113212" cy="519112"/>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solidFill>
                  <a:srgbClr val="D60093"/>
                </a:solidFill>
                <a:latin typeface="宋体" panose="02010600030101010101" pitchFamily="2" charset="-122"/>
              </a:rPr>
              <a:t>枢纽：轴面与层面的交线</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A9A200A-3421-4BA2-A1FD-9D96774F43C7}"/>
              </a:ext>
            </a:extLst>
          </p:cNvPr>
          <p:cNvSpPr>
            <a:spLocks noGrp="1" noRot="1" noChangeArrowheads="1"/>
          </p:cNvSpPr>
          <p:nvPr>
            <p:ph type="body" idx="1"/>
          </p:nvPr>
        </p:nvSpPr>
        <p:spPr>
          <a:xfrm>
            <a:off x="0" y="609600"/>
            <a:ext cx="9144000" cy="685800"/>
          </a:xfrm>
          <a:noFill/>
          <a:ln/>
        </p:spPr>
        <p:txBody>
          <a:bodyPr/>
          <a:lstStyle/>
          <a:p>
            <a:pPr algn="just">
              <a:lnSpc>
                <a:spcPct val="90000"/>
              </a:lnSpc>
            </a:pPr>
            <a:r>
              <a:rPr lang="zh-CN" altLang="en-US" b="1">
                <a:solidFill>
                  <a:schemeClr val="tx2"/>
                </a:solidFill>
                <a:latin typeface="Courier New" panose="02070309020205020404" pitchFamily="49" charset="0"/>
                <a:ea typeface="黑体" panose="02010609060101010101" pitchFamily="49" charset="-122"/>
                <a:sym typeface="CommercialPi BT" pitchFamily="18" charset="2"/>
              </a:rPr>
              <a:t>岩石的变形</a:t>
            </a:r>
          </a:p>
          <a:p>
            <a:pPr algn="ctr">
              <a:lnSpc>
                <a:spcPct val="90000"/>
              </a:lnSpc>
              <a:buFont typeface="Wingdings" panose="05000000000000000000" pitchFamily="2" charset="2"/>
              <a:buNone/>
            </a:pPr>
            <a:r>
              <a:rPr lang="zh-CN" altLang="en-US" sz="2800">
                <a:latin typeface="Courier New" panose="02070309020205020404" pitchFamily="49" charset="0"/>
                <a:ea typeface="黑体" panose="02010609060101010101" pitchFamily="49" charset="-122"/>
                <a:sym typeface="CommercialPi BT" pitchFamily="18" charset="2"/>
              </a:rPr>
              <a:t>褶皱构造</a:t>
            </a:r>
          </a:p>
        </p:txBody>
      </p:sp>
      <p:sp>
        <p:nvSpPr>
          <p:cNvPr id="346115" name="Text Box 3">
            <a:extLst>
              <a:ext uri="{FF2B5EF4-FFF2-40B4-BE49-F238E27FC236}">
                <a16:creationId xmlns:a16="http://schemas.microsoft.com/office/drawing/2014/main" id="{92BE422E-C66F-4385-8A06-09F8A4E65FA5}"/>
              </a:ext>
            </a:extLst>
          </p:cNvPr>
          <p:cNvSpPr txBox="1">
            <a:spLocks noChangeArrowheads="1"/>
          </p:cNvSpPr>
          <p:nvPr/>
        </p:nvSpPr>
        <p:spPr bwMode="auto">
          <a:xfrm>
            <a:off x="136525" y="11080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346116" name="Text Box 4">
            <a:extLst>
              <a:ext uri="{FF2B5EF4-FFF2-40B4-BE49-F238E27FC236}">
                <a16:creationId xmlns:a16="http://schemas.microsoft.com/office/drawing/2014/main" id="{D0455FB4-1224-4E0B-9214-B3D114BB9521}"/>
              </a:ext>
            </a:extLst>
          </p:cNvPr>
          <p:cNvSpPr txBox="1">
            <a:spLocks noChangeArrowheads="1"/>
          </p:cNvSpPr>
          <p:nvPr/>
        </p:nvSpPr>
        <p:spPr bwMode="auto">
          <a:xfrm>
            <a:off x="3203575" y="1628775"/>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tx2"/>
                </a:solidFill>
                <a:effectLst>
                  <a:outerShdw blurRad="38100" dist="38100" dir="2700000" algn="tl">
                    <a:srgbClr val="C0C0C0"/>
                  </a:outerShdw>
                </a:effectLst>
                <a:latin typeface="Courier New" panose="02070309020205020404" pitchFamily="49" charset="0"/>
                <a:sym typeface="CommercialPi BT" pitchFamily="18" charset="2"/>
              </a:rPr>
              <a:t>褶皱构造的基本类型</a:t>
            </a:r>
          </a:p>
        </p:txBody>
      </p:sp>
      <p:sp>
        <p:nvSpPr>
          <p:cNvPr id="346117" name="AutoShape 5">
            <a:extLst>
              <a:ext uri="{FF2B5EF4-FFF2-40B4-BE49-F238E27FC236}">
                <a16:creationId xmlns:a16="http://schemas.microsoft.com/office/drawing/2014/main" id="{6BCE0C90-9BC2-46AB-ACE9-B5D1D24FE0A5}"/>
              </a:ext>
            </a:extLst>
          </p:cNvPr>
          <p:cNvSpPr>
            <a:spLocks/>
          </p:cNvSpPr>
          <p:nvPr/>
        </p:nvSpPr>
        <p:spPr bwMode="auto">
          <a:xfrm>
            <a:off x="611188" y="2708275"/>
            <a:ext cx="357187" cy="1685925"/>
          </a:xfrm>
          <a:prstGeom prst="leftBrace">
            <a:avLst>
              <a:gd name="adj1" fmla="val 39333"/>
              <a:gd name="adj2" fmla="val 50000"/>
            </a:avLst>
          </a:prstGeom>
          <a:noFill/>
          <a:ln w="28575" cap="sq">
            <a:solidFill>
              <a:schemeClr val="tx1"/>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346118" name="Text Box 6">
            <a:extLst>
              <a:ext uri="{FF2B5EF4-FFF2-40B4-BE49-F238E27FC236}">
                <a16:creationId xmlns:a16="http://schemas.microsoft.com/office/drawing/2014/main" id="{AC9D1AF0-F478-4158-A17F-80B144B12E87}"/>
              </a:ext>
            </a:extLst>
          </p:cNvPr>
          <p:cNvSpPr txBox="1">
            <a:spLocks noChangeArrowheads="1"/>
          </p:cNvSpPr>
          <p:nvPr/>
        </p:nvSpPr>
        <p:spPr bwMode="auto">
          <a:xfrm>
            <a:off x="900113" y="2349500"/>
            <a:ext cx="4038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06450" indent="-806450">
              <a:defRPr kumimoji="1" sz="2400">
                <a:solidFill>
                  <a:schemeClr val="tx1"/>
                </a:solidFill>
                <a:latin typeface="Times New Roman" panose="02020603050405020304" pitchFamily="18" charset="0"/>
                <a:ea typeface="宋体" panose="02010600030101010101" pitchFamily="2" charset="-122"/>
              </a:defRPr>
            </a:lvl1pPr>
            <a:lvl2pPr marL="985838">
              <a:defRPr kumimoji="1" sz="2400">
                <a:solidFill>
                  <a:schemeClr val="tx1"/>
                </a:solidFill>
                <a:latin typeface="Times New Roman" panose="02020603050405020304" pitchFamily="18" charset="0"/>
                <a:ea typeface="宋体" panose="02010600030101010101" pitchFamily="2" charset="-122"/>
              </a:defRPr>
            </a:lvl2pPr>
            <a:lvl3pPr marL="116522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chemeClr val="tx2"/>
                </a:solidFill>
                <a:effectLst>
                  <a:outerShdw blurRad="38100" dist="38100" dir="2700000" algn="tl">
                    <a:srgbClr val="C0C0C0"/>
                  </a:outerShdw>
                </a:effectLst>
                <a:latin typeface="Courier New" panose="02070309020205020404" pitchFamily="49" charset="0"/>
              </a:rPr>
              <a:t>背斜</a:t>
            </a:r>
            <a:r>
              <a:rPr kumimoji="0" lang="zh-CN" altLang="en-US">
                <a:latin typeface="Courier New" panose="02070309020205020404" pitchFamily="49" charset="0"/>
              </a:rPr>
              <a:t> 指岩层向上拱弯，形成（在平面上表现为）中心部位岩层的时代老，外侧岩层时代新的</a:t>
            </a:r>
            <a:r>
              <a:rPr kumimoji="0" lang="zh-CN" altLang="en-US"/>
              <a:t>褶皱。 </a:t>
            </a:r>
          </a:p>
        </p:txBody>
      </p:sp>
      <p:sp>
        <p:nvSpPr>
          <p:cNvPr id="346119" name="Text Box 7">
            <a:extLst>
              <a:ext uri="{FF2B5EF4-FFF2-40B4-BE49-F238E27FC236}">
                <a16:creationId xmlns:a16="http://schemas.microsoft.com/office/drawing/2014/main" id="{37ABFDA9-DFB9-46ED-B93E-45F6619BA844}"/>
              </a:ext>
            </a:extLst>
          </p:cNvPr>
          <p:cNvSpPr txBox="1">
            <a:spLocks noChangeArrowheads="1"/>
          </p:cNvSpPr>
          <p:nvPr/>
        </p:nvSpPr>
        <p:spPr bwMode="auto">
          <a:xfrm>
            <a:off x="900113" y="4292600"/>
            <a:ext cx="4038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06450" indent="-806450">
              <a:defRPr kumimoji="1" sz="2400">
                <a:solidFill>
                  <a:schemeClr val="tx1"/>
                </a:solidFill>
                <a:latin typeface="Times New Roman" panose="02020603050405020304" pitchFamily="18" charset="0"/>
                <a:ea typeface="宋体" panose="02010600030101010101" pitchFamily="2" charset="-122"/>
              </a:defRPr>
            </a:lvl1pPr>
            <a:lvl2pPr marL="985838">
              <a:defRPr kumimoji="1" sz="2400">
                <a:solidFill>
                  <a:schemeClr val="tx1"/>
                </a:solidFill>
                <a:latin typeface="Times New Roman" panose="02020603050405020304" pitchFamily="18" charset="0"/>
                <a:ea typeface="宋体" panose="02010600030101010101" pitchFamily="2" charset="-122"/>
              </a:defRPr>
            </a:lvl2pPr>
            <a:lvl3pPr marL="116522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a:solidFill>
                  <a:schemeClr val="tx2"/>
                </a:solidFill>
                <a:effectLst>
                  <a:outerShdw blurRad="38100" dist="38100" dir="2700000" algn="tl">
                    <a:srgbClr val="C0C0C0"/>
                  </a:outerShdw>
                </a:effectLst>
                <a:latin typeface="Courier New" panose="02070309020205020404" pitchFamily="49" charset="0"/>
              </a:rPr>
              <a:t>向斜</a:t>
            </a:r>
            <a:r>
              <a:rPr kumimoji="0" lang="zh-CN" altLang="en-US" b="1">
                <a:solidFill>
                  <a:schemeClr val="tx2"/>
                </a:solidFill>
                <a:latin typeface="Courier New" panose="02070309020205020404" pitchFamily="49" charset="0"/>
              </a:rPr>
              <a:t> </a:t>
            </a:r>
            <a:r>
              <a:rPr kumimoji="0" lang="zh-CN" altLang="en-US">
                <a:latin typeface="Courier New" panose="02070309020205020404" pitchFamily="49" charset="0"/>
              </a:rPr>
              <a:t>指岩层向下凹曲，形成（在平面上表现为）中心部位岩层的时代新，外侧岩层时代老的褶皱。 </a:t>
            </a:r>
          </a:p>
        </p:txBody>
      </p:sp>
      <p:pic>
        <p:nvPicPr>
          <p:cNvPr id="346120" name="Picture 8" descr="褶皱1">
            <a:extLst>
              <a:ext uri="{FF2B5EF4-FFF2-40B4-BE49-F238E27FC236}">
                <a16:creationId xmlns:a16="http://schemas.microsoft.com/office/drawing/2014/main" id="{7D92E7A7-B36A-4C6C-998C-674516DDC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33600"/>
            <a:ext cx="4191000" cy="2057400"/>
          </a:xfrm>
          <a:prstGeom prst="rect">
            <a:avLst/>
          </a:prstGeom>
          <a:noFill/>
          <a:extLst>
            <a:ext uri="{909E8E84-426E-40DD-AFC4-6F175D3DCCD1}">
              <a14:hiddenFill xmlns:a14="http://schemas.microsoft.com/office/drawing/2010/main">
                <a:solidFill>
                  <a:srgbClr val="FFFFFF"/>
                </a:solidFill>
              </a14:hiddenFill>
            </a:ext>
          </a:extLst>
        </p:spPr>
      </p:pic>
      <p:sp>
        <p:nvSpPr>
          <p:cNvPr id="346121" name="Line 9">
            <a:extLst>
              <a:ext uri="{FF2B5EF4-FFF2-40B4-BE49-F238E27FC236}">
                <a16:creationId xmlns:a16="http://schemas.microsoft.com/office/drawing/2014/main" id="{34CC1340-7D99-4006-BC68-A198BD01C379}"/>
              </a:ext>
            </a:extLst>
          </p:cNvPr>
          <p:cNvSpPr>
            <a:spLocks noChangeShapeType="1"/>
          </p:cNvSpPr>
          <p:nvPr/>
        </p:nvSpPr>
        <p:spPr bwMode="auto">
          <a:xfrm>
            <a:off x="4953000" y="4191000"/>
            <a:ext cx="0" cy="381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2" name="Line 10">
            <a:extLst>
              <a:ext uri="{FF2B5EF4-FFF2-40B4-BE49-F238E27FC236}">
                <a16:creationId xmlns:a16="http://schemas.microsoft.com/office/drawing/2014/main" id="{0AD9523A-535C-4994-858A-DB38D55D4D40}"/>
              </a:ext>
            </a:extLst>
          </p:cNvPr>
          <p:cNvSpPr>
            <a:spLocks noChangeShapeType="1"/>
          </p:cNvSpPr>
          <p:nvPr/>
        </p:nvSpPr>
        <p:spPr bwMode="auto">
          <a:xfrm>
            <a:off x="7086600" y="4114800"/>
            <a:ext cx="0" cy="457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3" name="Line 11">
            <a:extLst>
              <a:ext uri="{FF2B5EF4-FFF2-40B4-BE49-F238E27FC236}">
                <a16:creationId xmlns:a16="http://schemas.microsoft.com/office/drawing/2014/main" id="{A9D95774-AA6F-481B-9AA7-EAD775E45104}"/>
              </a:ext>
            </a:extLst>
          </p:cNvPr>
          <p:cNvSpPr>
            <a:spLocks noChangeShapeType="1"/>
          </p:cNvSpPr>
          <p:nvPr/>
        </p:nvSpPr>
        <p:spPr bwMode="auto">
          <a:xfrm>
            <a:off x="5867400" y="4572000"/>
            <a:ext cx="0" cy="381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4" name="Line 12">
            <a:extLst>
              <a:ext uri="{FF2B5EF4-FFF2-40B4-BE49-F238E27FC236}">
                <a16:creationId xmlns:a16="http://schemas.microsoft.com/office/drawing/2014/main" id="{2CA2EE88-D043-4EC3-8797-137449C98566}"/>
              </a:ext>
            </a:extLst>
          </p:cNvPr>
          <p:cNvSpPr>
            <a:spLocks noChangeShapeType="1"/>
          </p:cNvSpPr>
          <p:nvPr/>
        </p:nvSpPr>
        <p:spPr bwMode="auto">
          <a:xfrm>
            <a:off x="8153400" y="4191000"/>
            <a:ext cx="0" cy="762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5" name="Line 13">
            <a:extLst>
              <a:ext uri="{FF2B5EF4-FFF2-40B4-BE49-F238E27FC236}">
                <a16:creationId xmlns:a16="http://schemas.microsoft.com/office/drawing/2014/main" id="{4869032F-ECA6-4A22-8CF2-85B5F19C63BD}"/>
              </a:ext>
            </a:extLst>
          </p:cNvPr>
          <p:cNvSpPr>
            <a:spLocks noChangeShapeType="1"/>
          </p:cNvSpPr>
          <p:nvPr/>
        </p:nvSpPr>
        <p:spPr bwMode="auto">
          <a:xfrm>
            <a:off x="6248400" y="4419600"/>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6" name="Line 14">
            <a:extLst>
              <a:ext uri="{FF2B5EF4-FFF2-40B4-BE49-F238E27FC236}">
                <a16:creationId xmlns:a16="http://schemas.microsoft.com/office/drawing/2014/main" id="{53EEA7AF-D5C9-4EB4-A476-B8ED4E543065}"/>
              </a:ext>
            </a:extLst>
          </p:cNvPr>
          <p:cNvSpPr>
            <a:spLocks noChangeShapeType="1"/>
          </p:cNvSpPr>
          <p:nvPr/>
        </p:nvSpPr>
        <p:spPr bwMode="auto">
          <a:xfrm>
            <a:off x="7315200" y="4724400"/>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7" name="Line 15">
            <a:extLst>
              <a:ext uri="{FF2B5EF4-FFF2-40B4-BE49-F238E27FC236}">
                <a16:creationId xmlns:a16="http://schemas.microsoft.com/office/drawing/2014/main" id="{949BC13F-D1D3-49E6-A5ED-20B7556BDA50}"/>
              </a:ext>
            </a:extLst>
          </p:cNvPr>
          <p:cNvSpPr>
            <a:spLocks noChangeShapeType="1"/>
          </p:cNvSpPr>
          <p:nvPr/>
        </p:nvSpPr>
        <p:spPr bwMode="auto">
          <a:xfrm flipH="1">
            <a:off x="4953000" y="4419600"/>
            <a:ext cx="7620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8" name="Line 16">
            <a:extLst>
              <a:ext uri="{FF2B5EF4-FFF2-40B4-BE49-F238E27FC236}">
                <a16:creationId xmlns:a16="http://schemas.microsoft.com/office/drawing/2014/main" id="{A4372213-9318-4426-A2EC-8D2E5BD4885F}"/>
              </a:ext>
            </a:extLst>
          </p:cNvPr>
          <p:cNvSpPr>
            <a:spLocks noChangeShapeType="1"/>
          </p:cNvSpPr>
          <p:nvPr/>
        </p:nvSpPr>
        <p:spPr bwMode="auto">
          <a:xfrm flipH="1">
            <a:off x="5867400" y="4724400"/>
            <a:ext cx="7620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6129" name="Text Box 17">
            <a:extLst>
              <a:ext uri="{FF2B5EF4-FFF2-40B4-BE49-F238E27FC236}">
                <a16:creationId xmlns:a16="http://schemas.microsoft.com/office/drawing/2014/main" id="{4BE0322D-DFA2-4BFD-8F60-08D07067E38A}"/>
              </a:ext>
            </a:extLst>
          </p:cNvPr>
          <p:cNvSpPr txBox="1">
            <a:spLocks noChangeArrowheads="1"/>
          </p:cNvSpPr>
          <p:nvPr/>
        </p:nvSpPr>
        <p:spPr bwMode="auto">
          <a:xfrm>
            <a:off x="5638800" y="4191000"/>
            <a:ext cx="877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tx2"/>
                </a:solidFill>
                <a:effectLst>
                  <a:outerShdw blurRad="38100" dist="38100" dir="2700000" algn="tl">
                    <a:srgbClr val="C0C0C0"/>
                  </a:outerShdw>
                </a:effectLst>
                <a:latin typeface="Times New Roman" panose="02020603050405020304" pitchFamily="18" charset="0"/>
              </a:rPr>
              <a:t>背斜</a:t>
            </a:r>
          </a:p>
        </p:txBody>
      </p:sp>
      <p:sp>
        <p:nvSpPr>
          <p:cNvPr id="346130" name="Text Box 18">
            <a:extLst>
              <a:ext uri="{FF2B5EF4-FFF2-40B4-BE49-F238E27FC236}">
                <a16:creationId xmlns:a16="http://schemas.microsoft.com/office/drawing/2014/main" id="{C477FAFC-84C5-44BF-88B2-DA126E7EFE6A}"/>
              </a:ext>
            </a:extLst>
          </p:cNvPr>
          <p:cNvSpPr txBox="1">
            <a:spLocks noChangeArrowheads="1"/>
          </p:cNvSpPr>
          <p:nvPr/>
        </p:nvSpPr>
        <p:spPr bwMode="auto">
          <a:xfrm>
            <a:off x="6629400" y="4556125"/>
            <a:ext cx="895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tx2"/>
                </a:solidFill>
                <a:effectLst>
                  <a:outerShdw blurRad="38100" dist="38100" dir="2700000" algn="tl">
                    <a:srgbClr val="C0C0C0"/>
                  </a:outerShdw>
                </a:effectLst>
                <a:latin typeface="Times New Roman" panose="02020603050405020304" pitchFamily="18" charset="0"/>
              </a:rPr>
              <a:t>向斜</a:t>
            </a:r>
          </a:p>
        </p:txBody>
      </p:sp>
      <p:sp>
        <p:nvSpPr>
          <p:cNvPr id="346131" name="Line 19">
            <a:extLst>
              <a:ext uri="{FF2B5EF4-FFF2-40B4-BE49-F238E27FC236}">
                <a16:creationId xmlns:a16="http://schemas.microsoft.com/office/drawing/2014/main" id="{77D74CA3-B415-478F-8B25-00F038BD0C1B}"/>
              </a:ext>
            </a:extLst>
          </p:cNvPr>
          <p:cNvSpPr>
            <a:spLocks noChangeShapeType="1"/>
          </p:cNvSpPr>
          <p:nvPr/>
        </p:nvSpPr>
        <p:spPr bwMode="auto">
          <a:xfrm>
            <a:off x="4953000" y="2743200"/>
            <a:ext cx="0" cy="137160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a:extLst>
              <a:ext uri="{FF2B5EF4-FFF2-40B4-BE49-F238E27FC236}">
                <a16:creationId xmlns:a16="http://schemas.microsoft.com/office/drawing/2014/main" id="{E17D210F-767F-4318-BC2C-A2F96E471E0C}"/>
              </a:ext>
            </a:extLst>
          </p:cNvPr>
          <p:cNvSpPr>
            <a:spLocks noGrp="1" noRot="1" noChangeArrowheads="1"/>
          </p:cNvSpPr>
          <p:nvPr>
            <p:ph type="body" idx="1"/>
          </p:nvPr>
        </p:nvSpPr>
        <p:spPr/>
        <p:txBody>
          <a:bodyPr/>
          <a:lstStyle/>
          <a:p>
            <a:pPr marL="685800" indent="-685800">
              <a:lnSpc>
                <a:spcPct val="90000"/>
              </a:lnSpc>
              <a:buFont typeface="Wingdings" panose="05000000000000000000" pitchFamily="2" charset="2"/>
              <a:buNone/>
            </a:pPr>
            <a:r>
              <a:rPr lang="zh-CN" altLang="en-US">
                <a:solidFill>
                  <a:srgbClr val="D60093"/>
                </a:solidFill>
                <a:ea typeface="黑体" panose="02010609060101010101" pitchFamily="49" charset="-122"/>
              </a:rPr>
              <a:t>断层可以怎样划分？</a:t>
            </a:r>
          </a:p>
          <a:p>
            <a:pPr marL="685800" indent="-685800">
              <a:lnSpc>
                <a:spcPct val="90000"/>
              </a:lnSpc>
            </a:pPr>
            <a:r>
              <a:rPr lang="zh-CN" altLang="en-US">
                <a:solidFill>
                  <a:schemeClr val="hlink"/>
                </a:solidFill>
                <a:ea typeface="黑体" panose="02010609060101010101" pitchFamily="49" charset="-122"/>
              </a:rPr>
              <a:t>正断层</a:t>
            </a:r>
          </a:p>
          <a:p>
            <a:pPr marL="685800" indent="-685800">
              <a:lnSpc>
                <a:spcPct val="90000"/>
              </a:lnSpc>
            </a:pPr>
            <a:r>
              <a:rPr lang="zh-CN" altLang="en-US">
                <a:solidFill>
                  <a:schemeClr val="hlink"/>
                </a:solidFill>
                <a:ea typeface="黑体" panose="02010609060101010101" pitchFamily="49" charset="-122"/>
              </a:rPr>
              <a:t>逆断层</a:t>
            </a:r>
          </a:p>
          <a:p>
            <a:pPr marL="685800" indent="-685800">
              <a:lnSpc>
                <a:spcPct val="90000"/>
              </a:lnSpc>
            </a:pPr>
            <a:r>
              <a:rPr lang="zh-CN" altLang="en-US">
                <a:solidFill>
                  <a:schemeClr val="hlink"/>
                </a:solidFill>
                <a:ea typeface="黑体" panose="02010609060101010101" pitchFamily="49" charset="-122"/>
              </a:rPr>
              <a:t>平移断层（走滑断层）</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E78F66FC-9296-41AE-9076-0F4BD3DEF730}"/>
              </a:ext>
            </a:extLst>
          </p:cNvPr>
          <p:cNvSpPr>
            <a:spLocks noGrp="1" noRot="1" noChangeArrowheads="1"/>
          </p:cNvSpPr>
          <p:nvPr>
            <p:ph type="body" idx="1"/>
          </p:nvPr>
        </p:nvSpPr>
        <p:spPr>
          <a:xfrm>
            <a:off x="2484438" y="476250"/>
            <a:ext cx="4284662" cy="706438"/>
          </a:xfrm>
          <a:noFill/>
          <a:ln/>
        </p:spPr>
        <p:txBody>
          <a:bodyPr/>
          <a:lstStyle/>
          <a:p>
            <a:pPr algn="just"/>
            <a:r>
              <a:rPr lang="zh-CN" altLang="en-US" sz="3600" b="1">
                <a:solidFill>
                  <a:schemeClr val="tx2"/>
                </a:solidFill>
                <a:latin typeface="Courier New" panose="02070309020205020404" pitchFamily="49" charset="0"/>
                <a:ea typeface="黑体" panose="02010609060101010101" pitchFamily="49" charset="-122"/>
                <a:sym typeface="CommercialPi BT" pitchFamily="18" charset="2"/>
              </a:rPr>
              <a:t>构造运动的表现</a:t>
            </a:r>
          </a:p>
        </p:txBody>
      </p:sp>
      <p:sp>
        <p:nvSpPr>
          <p:cNvPr id="347139" name="Text Box 3">
            <a:extLst>
              <a:ext uri="{FF2B5EF4-FFF2-40B4-BE49-F238E27FC236}">
                <a16:creationId xmlns:a16="http://schemas.microsoft.com/office/drawing/2014/main" id="{2F5AA578-7444-426F-87E6-A828DF966B0A}"/>
              </a:ext>
            </a:extLst>
          </p:cNvPr>
          <p:cNvSpPr txBox="1">
            <a:spLocks noChangeArrowheads="1"/>
          </p:cNvSpPr>
          <p:nvPr/>
        </p:nvSpPr>
        <p:spPr bwMode="auto">
          <a:xfrm>
            <a:off x="136525" y="25558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347140" name="Rectangle 4">
            <a:extLst>
              <a:ext uri="{FF2B5EF4-FFF2-40B4-BE49-F238E27FC236}">
                <a16:creationId xmlns:a16="http://schemas.microsoft.com/office/drawing/2014/main" id="{21C39D77-8099-4C4A-8D42-FF1563617A01}"/>
              </a:ext>
            </a:extLst>
          </p:cNvPr>
          <p:cNvSpPr>
            <a:spLocks noChangeArrowheads="1"/>
          </p:cNvSpPr>
          <p:nvPr/>
        </p:nvSpPr>
        <p:spPr bwMode="auto">
          <a:xfrm>
            <a:off x="250825" y="1268413"/>
            <a:ext cx="57610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711200" indent="-711200">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1066800" indent="-609600">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422400" indent="-508000">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marL="1828800" indent="-457200">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2286000" indent="-457200">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marL="2743200" indent="-4572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marL="3200400" indent="-4572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marL="3657600" indent="-4572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marL="4114800" indent="-457200"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lgn="just">
              <a:lnSpc>
                <a:spcPct val="90000"/>
              </a:lnSpc>
              <a:buFont typeface="Wingdings" panose="05000000000000000000" pitchFamily="2" charset="2"/>
              <a:buNone/>
            </a:pPr>
            <a:r>
              <a:rPr lang="zh-CN" altLang="en-US" sz="3200" b="1">
                <a:solidFill>
                  <a:schemeClr val="tx2"/>
                </a:solidFill>
                <a:latin typeface="Courier New" panose="02070309020205020404" pitchFamily="49" charset="0"/>
                <a:sym typeface="CommercialPi BT" pitchFamily="18" charset="2"/>
              </a:rPr>
              <a:t>构造运动对沉积作用的影响</a:t>
            </a:r>
          </a:p>
        </p:txBody>
      </p:sp>
      <p:sp>
        <p:nvSpPr>
          <p:cNvPr id="347141" name="Text Box 5">
            <a:extLst>
              <a:ext uri="{FF2B5EF4-FFF2-40B4-BE49-F238E27FC236}">
                <a16:creationId xmlns:a16="http://schemas.microsoft.com/office/drawing/2014/main" id="{EFC7E8DA-EA92-4401-8D0E-D40CD7500645}"/>
              </a:ext>
            </a:extLst>
          </p:cNvPr>
          <p:cNvSpPr txBox="1">
            <a:spLocks noChangeArrowheads="1"/>
          </p:cNvSpPr>
          <p:nvPr/>
        </p:nvSpPr>
        <p:spPr bwMode="auto">
          <a:xfrm>
            <a:off x="0" y="1916113"/>
            <a:ext cx="9144000"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endParaRPr lang="en-US" altLang="zh-CN" sz="16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endParaRPr>
          </a:p>
          <a:p>
            <a:pPr>
              <a:lnSpc>
                <a:spcPct val="125000"/>
              </a:lnSpc>
            </a:pPr>
            <a:r>
              <a:rPr lang="en-US" altLang="zh-CN"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     </a:t>
            </a:r>
            <a:r>
              <a:rPr lang="zh-CN" altLang="en-US"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地层接触关系是构造运动和沉积作用的综合表现。</a:t>
            </a:r>
          </a:p>
          <a:p>
            <a:pPr>
              <a:lnSpc>
                <a:spcPct val="125000"/>
              </a:lnSpc>
            </a:pPr>
            <a:r>
              <a:rPr lang="zh-CN" altLang="en-US"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     地层接触关系有下列三种：</a:t>
            </a:r>
          </a:p>
          <a:p>
            <a:pPr lvl="1">
              <a:lnSpc>
                <a:spcPct val="125000"/>
              </a:lnSpc>
              <a:buFontTx/>
              <a:buChar char="•"/>
            </a:pPr>
            <a:r>
              <a:rPr lang="zh-CN" altLang="en-US"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整合接触</a:t>
            </a:r>
            <a:endParaRPr lang="zh-CN" altLang="en-US" sz="2400" b="1">
              <a:effectLst>
                <a:outerShdw blurRad="38100" dist="38100" dir="2700000" algn="tl">
                  <a:srgbClr val="C0C0C0"/>
                </a:outerShdw>
              </a:effectLst>
              <a:latin typeface="Times New Roman" panose="02020603050405020304" pitchFamily="18" charset="0"/>
              <a:sym typeface="CommercialPi BT" pitchFamily="18" charset="2"/>
            </a:endParaRPr>
          </a:p>
          <a:p>
            <a:pPr lvl="1">
              <a:lnSpc>
                <a:spcPct val="125000"/>
              </a:lnSpc>
              <a:buFontTx/>
              <a:buChar char="•"/>
            </a:pPr>
            <a:r>
              <a:rPr lang="zh-CN" altLang="en-US"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平行不整合（假整合）接触</a:t>
            </a:r>
          </a:p>
          <a:p>
            <a:pPr lvl="1">
              <a:lnSpc>
                <a:spcPct val="125000"/>
              </a:lnSpc>
              <a:buFontTx/>
              <a:buChar char="•"/>
            </a:pPr>
            <a:r>
              <a:rPr lang="zh-CN" altLang="en-US" sz="2800" b="1">
                <a:solidFill>
                  <a:schemeClr val="tx2"/>
                </a:solidFill>
                <a:effectLst>
                  <a:outerShdw blurRad="38100" dist="38100" dir="2700000" algn="tl">
                    <a:srgbClr val="C0C0C0"/>
                  </a:outerShdw>
                </a:effectLst>
                <a:latin typeface="Times New Roman" panose="02020603050405020304" pitchFamily="18" charset="0"/>
                <a:sym typeface="CommercialPi BT" pitchFamily="18" charset="2"/>
              </a:rPr>
              <a:t>角度不整合（不整合）接触</a:t>
            </a:r>
          </a:p>
          <a:p>
            <a:pPr>
              <a:lnSpc>
                <a:spcPct val="125000"/>
              </a:lnSpc>
            </a:pPr>
            <a:endParaRPr lang="zh-CN" altLang="en-US" sz="2800" b="1">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ext Box 2">
            <a:extLst>
              <a:ext uri="{FF2B5EF4-FFF2-40B4-BE49-F238E27FC236}">
                <a16:creationId xmlns:a16="http://schemas.microsoft.com/office/drawing/2014/main" id="{A7A01EB6-F7CE-4BC3-AF6C-30721C2B9CE6}"/>
              </a:ext>
            </a:extLst>
          </p:cNvPr>
          <p:cNvSpPr txBox="1">
            <a:spLocks noChangeArrowheads="1"/>
          </p:cNvSpPr>
          <p:nvPr/>
        </p:nvSpPr>
        <p:spPr bwMode="auto">
          <a:xfrm>
            <a:off x="136525" y="10318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graphicFrame>
        <p:nvGraphicFramePr>
          <p:cNvPr id="348163" name="Object 3">
            <a:extLst>
              <a:ext uri="{FF2B5EF4-FFF2-40B4-BE49-F238E27FC236}">
                <a16:creationId xmlns:a16="http://schemas.microsoft.com/office/drawing/2014/main" id="{974B2CB2-2F4A-4694-881A-1D9979A736FB}"/>
              </a:ext>
            </a:extLst>
          </p:cNvPr>
          <p:cNvGraphicFramePr>
            <a:graphicFrameLocks noChangeAspect="1"/>
          </p:cNvGraphicFramePr>
          <p:nvPr/>
        </p:nvGraphicFramePr>
        <p:xfrm>
          <a:off x="971550" y="1844675"/>
          <a:ext cx="7056438" cy="4703763"/>
        </p:xfrm>
        <a:graphic>
          <a:graphicData uri="http://schemas.openxmlformats.org/presentationml/2006/ole">
            <mc:AlternateContent xmlns:mc="http://schemas.openxmlformats.org/markup-compatibility/2006">
              <mc:Choice xmlns:v="urn:schemas-microsoft-com:vml" Requires="v">
                <p:oleObj spid="_x0000_s5121" name="Image" r:id="rId3" imgW="0" imgH="0" progId="Photoshop.Image.5">
                  <p:embed/>
                </p:oleObj>
              </mc:Choice>
              <mc:Fallback>
                <p:oleObj name="Image" r:id="rId3" imgW="0" imgH="0" progId="Photoshop.Image.5">
                  <p:embed/>
                  <p:pic>
                    <p:nvPicPr>
                      <p:cNvPr id="348163" name="Object 3">
                        <a:extLst>
                          <a:ext uri="{FF2B5EF4-FFF2-40B4-BE49-F238E27FC236}">
                            <a16:creationId xmlns:a16="http://schemas.microsoft.com/office/drawing/2014/main" id="{974B2CB2-2F4A-4694-881A-1D9979A736FB}"/>
                          </a:ext>
                        </a:extLst>
                      </p:cNvPr>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971550" y="1844675"/>
                        <a:ext cx="7056438" cy="470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64" name="Text Box 4">
            <a:extLst>
              <a:ext uri="{FF2B5EF4-FFF2-40B4-BE49-F238E27FC236}">
                <a16:creationId xmlns:a16="http://schemas.microsoft.com/office/drawing/2014/main" id="{5AD79E65-5E76-4038-B9CE-C9F6EB4CC0FF}"/>
              </a:ext>
            </a:extLst>
          </p:cNvPr>
          <p:cNvSpPr txBox="1">
            <a:spLocks noChangeArrowheads="1"/>
          </p:cNvSpPr>
          <p:nvPr/>
        </p:nvSpPr>
        <p:spPr bwMode="auto">
          <a:xfrm>
            <a:off x="395288" y="260350"/>
            <a:ext cx="84978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04975" indent="-1704975">
              <a:defRPr kumimoji="1" sz="2400">
                <a:solidFill>
                  <a:schemeClr val="tx1"/>
                </a:solidFill>
                <a:latin typeface="Times New Roman" panose="02020603050405020304" pitchFamily="18" charset="0"/>
                <a:ea typeface="宋体" panose="02010600030101010101" pitchFamily="2" charset="-122"/>
              </a:defRPr>
            </a:lvl1pPr>
            <a:lvl2pPr marL="1884363">
              <a:defRPr kumimoji="1" sz="2400">
                <a:solidFill>
                  <a:schemeClr val="tx1"/>
                </a:solidFill>
                <a:latin typeface="Times New Roman" panose="02020603050405020304" pitchFamily="18" charset="0"/>
                <a:ea typeface="宋体" panose="02010600030101010101" pitchFamily="2" charset="-122"/>
              </a:defRPr>
            </a:lvl2pPr>
            <a:lvl3pPr marL="2063750">
              <a:defRPr kumimoji="1" sz="2400">
                <a:solidFill>
                  <a:schemeClr val="tx1"/>
                </a:solidFill>
                <a:latin typeface="Times New Roman" panose="02020603050405020304" pitchFamily="18" charset="0"/>
                <a:ea typeface="宋体" panose="02010600030101010101" pitchFamily="2" charset="-122"/>
              </a:defRPr>
            </a:lvl3pPr>
            <a:lvl4pPr marL="2243138">
              <a:defRPr kumimoji="1" sz="2400">
                <a:solidFill>
                  <a:schemeClr val="tx1"/>
                </a:solidFill>
                <a:latin typeface="Times New Roman" panose="02020603050405020304" pitchFamily="18" charset="0"/>
                <a:ea typeface="宋体" panose="02010600030101010101" pitchFamily="2" charset="-122"/>
              </a:defRPr>
            </a:lvl4pPr>
            <a:lvl5pPr marL="2422525">
              <a:defRPr kumimoji="1" sz="2400">
                <a:solidFill>
                  <a:schemeClr val="tx1"/>
                </a:solidFill>
                <a:latin typeface="Times New Roman" panose="02020603050405020304" pitchFamily="18" charset="0"/>
                <a:ea typeface="宋体" panose="02010600030101010101" pitchFamily="2" charset="-122"/>
              </a:defRPr>
            </a:lvl5pPr>
            <a:lvl6pPr marL="28797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3369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7941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2513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a:solidFill>
                  <a:srgbClr val="FF0000"/>
                </a:solidFill>
                <a:latin typeface="黑体" panose="02010609060101010101" pitchFamily="49" charset="-122"/>
                <a:ea typeface="黑体" panose="02010609060101010101" pitchFamily="49" charset="-122"/>
                <a:sym typeface="CommercialPi BT" pitchFamily="18" charset="2"/>
              </a:rPr>
              <a:t>整合接触</a:t>
            </a:r>
            <a:r>
              <a:rPr kumimoji="0" lang="zh-CN" altLang="en-US" sz="2800" b="1">
                <a:solidFill>
                  <a:schemeClr val="tx2"/>
                </a:solidFill>
                <a:latin typeface="黑体" panose="02010609060101010101" pitchFamily="49" charset="-122"/>
                <a:ea typeface="黑体" panose="02010609060101010101" pitchFamily="49" charset="-122"/>
                <a:sym typeface="CommercialPi BT" pitchFamily="18" charset="2"/>
              </a:rPr>
              <a:t> </a:t>
            </a:r>
            <a:r>
              <a:rPr kumimoji="0" lang="zh-CN" altLang="en-US" sz="2800" b="1">
                <a:solidFill>
                  <a:schemeClr val="tx2"/>
                </a:solidFill>
                <a:latin typeface="黑体" panose="02010609060101010101" pitchFamily="49" charset="-122"/>
                <a:ea typeface="黑体" panose="02010609060101010101" pitchFamily="49" charset="-122"/>
              </a:rPr>
              <a:t>指上下两套地层为连续沉积，产状也基本相似的上下两套地层之间的接触关系。反映了沉积环境稳定，构造运动不明显。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2">
            <a:extLst>
              <a:ext uri="{FF2B5EF4-FFF2-40B4-BE49-F238E27FC236}">
                <a16:creationId xmlns:a16="http://schemas.microsoft.com/office/drawing/2014/main" id="{59E3B777-4876-4799-977E-0DD5162AFBB3}"/>
              </a:ext>
            </a:extLst>
          </p:cNvPr>
          <p:cNvSpPr txBox="1">
            <a:spLocks noChangeArrowheads="1"/>
          </p:cNvSpPr>
          <p:nvPr/>
        </p:nvSpPr>
        <p:spPr bwMode="auto">
          <a:xfrm>
            <a:off x="136525" y="12223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349187" name="Text Box 3">
            <a:extLst>
              <a:ext uri="{FF2B5EF4-FFF2-40B4-BE49-F238E27FC236}">
                <a16:creationId xmlns:a16="http://schemas.microsoft.com/office/drawing/2014/main" id="{9D13177E-093F-4D4E-9F3F-099BD9C072F2}"/>
              </a:ext>
            </a:extLst>
          </p:cNvPr>
          <p:cNvSpPr txBox="1">
            <a:spLocks noChangeArrowheads="1"/>
          </p:cNvSpPr>
          <p:nvPr/>
        </p:nvSpPr>
        <p:spPr bwMode="auto">
          <a:xfrm>
            <a:off x="250825" y="476250"/>
            <a:ext cx="8893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97163" indent="-2697163">
              <a:defRPr kumimoji="1" sz="2400">
                <a:solidFill>
                  <a:schemeClr val="tx1"/>
                </a:solidFill>
                <a:latin typeface="Times New Roman" panose="02020603050405020304" pitchFamily="18" charset="0"/>
                <a:ea typeface="宋体" panose="02010600030101010101" pitchFamily="2" charset="-122"/>
              </a:defRPr>
            </a:lvl1pPr>
            <a:lvl2pPr marL="2876550">
              <a:defRPr kumimoji="1" sz="2400">
                <a:solidFill>
                  <a:schemeClr val="tx1"/>
                </a:solidFill>
                <a:latin typeface="Times New Roman" panose="02020603050405020304" pitchFamily="18" charset="0"/>
                <a:ea typeface="宋体" panose="02010600030101010101" pitchFamily="2" charset="-122"/>
              </a:defRPr>
            </a:lvl2pPr>
            <a:lvl3pPr marL="3055938">
              <a:defRPr kumimoji="1" sz="2400">
                <a:solidFill>
                  <a:schemeClr val="tx1"/>
                </a:solidFill>
                <a:latin typeface="Times New Roman" panose="02020603050405020304" pitchFamily="18" charset="0"/>
                <a:ea typeface="宋体" panose="02010600030101010101" pitchFamily="2" charset="-122"/>
              </a:defRPr>
            </a:lvl3pPr>
            <a:lvl4pPr marL="3235325">
              <a:defRPr kumimoji="1" sz="2400">
                <a:solidFill>
                  <a:schemeClr val="tx1"/>
                </a:solidFill>
                <a:latin typeface="Times New Roman" panose="02020603050405020304" pitchFamily="18" charset="0"/>
                <a:ea typeface="宋体" panose="02010600030101010101" pitchFamily="2" charset="-122"/>
              </a:defRPr>
            </a:lvl4pPr>
            <a:lvl5pPr marL="3414713">
              <a:defRPr kumimoji="1" sz="2400">
                <a:solidFill>
                  <a:schemeClr val="tx1"/>
                </a:solidFill>
                <a:latin typeface="Times New Roman" panose="02020603050405020304" pitchFamily="18" charset="0"/>
                <a:ea typeface="宋体" panose="02010600030101010101" pitchFamily="2" charset="-122"/>
              </a:defRPr>
            </a:lvl5pPr>
            <a:lvl6pPr marL="38719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3291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7863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2435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a:solidFill>
                  <a:srgbClr val="FF0000"/>
                </a:solidFill>
                <a:latin typeface="Courier New" panose="02070309020205020404" pitchFamily="49" charset="0"/>
                <a:sym typeface="CommercialPi BT" pitchFamily="18" charset="2"/>
              </a:rPr>
              <a:t>平行不整合接触</a:t>
            </a:r>
            <a:r>
              <a:rPr kumimoji="0" lang="zh-CN" altLang="en-US" sz="2800" b="1">
                <a:solidFill>
                  <a:schemeClr val="tx2"/>
                </a:solidFill>
                <a:latin typeface="Courier New" panose="02070309020205020404" pitchFamily="49" charset="0"/>
                <a:sym typeface="CommercialPi BT" pitchFamily="18" charset="2"/>
              </a:rPr>
              <a:t> </a:t>
            </a:r>
            <a:r>
              <a:rPr kumimoji="0" lang="zh-CN" altLang="en-US" sz="2800" b="1">
                <a:solidFill>
                  <a:schemeClr val="tx2"/>
                </a:solidFill>
              </a:rPr>
              <a:t>指上下两套地层不连续而有沉积间断，上下两套地层的</a:t>
            </a:r>
            <a:r>
              <a:rPr kumimoji="0" lang="zh-CN" altLang="en-US" sz="2800" b="1">
                <a:solidFill>
                  <a:schemeClr val="tx2"/>
                </a:solidFill>
                <a:latin typeface="Courier New" panose="02070309020205020404" pitchFamily="49" charset="0"/>
              </a:rPr>
              <a:t>产状基</a:t>
            </a:r>
            <a:r>
              <a:rPr kumimoji="0" lang="zh-CN" altLang="en-US" sz="2800" b="1">
                <a:solidFill>
                  <a:schemeClr val="tx2"/>
                </a:solidFill>
              </a:rPr>
              <a:t>本一致。</a:t>
            </a:r>
          </a:p>
        </p:txBody>
      </p:sp>
      <p:grpSp>
        <p:nvGrpSpPr>
          <p:cNvPr id="349188" name="Group 4">
            <a:extLst>
              <a:ext uri="{FF2B5EF4-FFF2-40B4-BE49-F238E27FC236}">
                <a16:creationId xmlns:a16="http://schemas.microsoft.com/office/drawing/2014/main" id="{04420F83-086E-4A85-8690-983086DDA0A0}"/>
              </a:ext>
            </a:extLst>
          </p:cNvPr>
          <p:cNvGrpSpPr>
            <a:grpSpLocks/>
          </p:cNvGrpSpPr>
          <p:nvPr/>
        </p:nvGrpSpPr>
        <p:grpSpPr bwMode="auto">
          <a:xfrm>
            <a:off x="1403350" y="1628775"/>
            <a:ext cx="6840538" cy="4576763"/>
            <a:chOff x="884" y="1026"/>
            <a:chExt cx="4309" cy="2883"/>
          </a:xfrm>
        </p:grpSpPr>
        <p:graphicFrame>
          <p:nvGraphicFramePr>
            <p:cNvPr id="349189" name="Object 5">
              <a:extLst>
                <a:ext uri="{FF2B5EF4-FFF2-40B4-BE49-F238E27FC236}">
                  <a16:creationId xmlns:a16="http://schemas.microsoft.com/office/drawing/2014/main" id="{D5567355-DF1A-47E9-92DB-A50C2473CEB8}"/>
                </a:ext>
              </a:extLst>
            </p:cNvPr>
            <p:cNvGraphicFramePr>
              <a:graphicFrameLocks noChangeAspect="1"/>
            </p:cNvGraphicFramePr>
            <p:nvPr/>
          </p:nvGraphicFramePr>
          <p:xfrm>
            <a:off x="884" y="1026"/>
            <a:ext cx="4309" cy="2883"/>
          </p:xfrm>
          <a:graphic>
            <a:graphicData uri="http://schemas.openxmlformats.org/presentationml/2006/ole">
              <mc:AlternateContent xmlns:mc="http://schemas.openxmlformats.org/markup-compatibility/2006">
                <mc:Choice xmlns:v="urn:schemas-microsoft-com:vml" Requires="v">
                  <p:oleObj spid="_x0000_s6145" name="Image" r:id="rId3" imgW="0" imgH="0" progId="Photoshop.Image.5">
                    <p:embed/>
                  </p:oleObj>
                </mc:Choice>
                <mc:Fallback>
                  <p:oleObj name="Image" r:id="rId3" imgW="0" imgH="0" progId="Photoshop.Image.5">
                    <p:embed/>
                    <p:pic>
                      <p:nvPicPr>
                        <p:cNvPr id="349189" name="Object 5">
                          <a:extLst>
                            <a:ext uri="{FF2B5EF4-FFF2-40B4-BE49-F238E27FC236}">
                              <a16:creationId xmlns:a16="http://schemas.microsoft.com/office/drawing/2014/main" id="{D5567355-DF1A-47E9-92DB-A50C2473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026"/>
                          <a:ext cx="4309" cy="2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9190" name="Text Box 6">
              <a:extLst>
                <a:ext uri="{FF2B5EF4-FFF2-40B4-BE49-F238E27FC236}">
                  <a16:creationId xmlns:a16="http://schemas.microsoft.com/office/drawing/2014/main" id="{E0E7071A-D49D-4679-B95F-121368224300}"/>
                </a:ext>
              </a:extLst>
            </p:cNvPr>
            <p:cNvSpPr txBox="1">
              <a:spLocks noChangeArrowheads="1"/>
            </p:cNvSpPr>
            <p:nvPr/>
          </p:nvSpPr>
          <p:spPr bwMode="auto">
            <a:xfrm>
              <a:off x="1292" y="343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FF0000"/>
                  </a:solidFill>
                  <a:effectLst>
                    <a:outerShdw blurRad="38100" dist="38100" dir="2700000" algn="tl">
                      <a:srgbClr val="C0C0C0"/>
                    </a:outerShdw>
                  </a:effectLst>
                  <a:latin typeface="Courier New" panose="02070309020205020404" pitchFamily="49" charset="0"/>
                  <a:sym typeface="CommercialPi BT" pitchFamily="18" charset="2"/>
                </a:rPr>
                <a:t>不整合面</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Oval 2">
            <a:extLst>
              <a:ext uri="{FF2B5EF4-FFF2-40B4-BE49-F238E27FC236}">
                <a16:creationId xmlns:a16="http://schemas.microsoft.com/office/drawing/2014/main" id="{93DAAF14-B775-47A6-9787-AA5B338357BD}"/>
              </a:ext>
            </a:extLst>
          </p:cNvPr>
          <p:cNvSpPr>
            <a:spLocks noChangeArrowheads="1"/>
          </p:cNvSpPr>
          <p:nvPr/>
        </p:nvSpPr>
        <p:spPr bwMode="auto">
          <a:xfrm>
            <a:off x="1260475" y="2276475"/>
            <a:ext cx="2376488" cy="935038"/>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FF0000"/>
                </a:solidFill>
                <a:latin typeface="宋体" panose="02010600030101010101" pitchFamily="2" charset="-122"/>
              </a:rPr>
              <a:t>时间</a:t>
            </a:r>
          </a:p>
        </p:txBody>
      </p:sp>
      <p:sp>
        <p:nvSpPr>
          <p:cNvPr id="312323" name="Line 3">
            <a:extLst>
              <a:ext uri="{FF2B5EF4-FFF2-40B4-BE49-F238E27FC236}">
                <a16:creationId xmlns:a16="http://schemas.microsoft.com/office/drawing/2014/main" id="{E26B5364-10F1-464E-B116-B2D11624A81E}"/>
              </a:ext>
            </a:extLst>
          </p:cNvPr>
          <p:cNvSpPr>
            <a:spLocks noChangeShapeType="1"/>
          </p:cNvSpPr>
          <p:nvPr/>
        </p:nvSpPr>
        <p:spPr bwMode="auto">
          <a:xfrm>
            <a:off x="3636963" y="2779713"/>
            <a:ext cx="12954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4" name="Oval 4">
            <a:extLst>
              <a:ext uri="{FF2B5EF4-FFF2-40B4-BE49-F238E27FC236}">
                <a16:creationId xmlns:a16="http://schemas.microsoft.com/office/drawing/2014/main" id="{5A28832B-FFD4-413B-8A01-29D7C92D4A30}"/>
              </a:ext>
            </a:extLst>
          </p:cNvPr>
          <p:cNvSpPr>
            <a:spLocks noChangeArrowheads="1"/>
          </p:cNvSpPr>
          <p:nvPr/>
        </p:nvSpPr>
        <p:spPr bwMode="auto">
          <a:xfrm>
            <a:off x="4932363" y="2347913"/>
            <a:ext cx="3095625" cy="792162"/>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宋体" panose="02010600030101010101" pitchFamily="2" charset="-122"/>
              </a:rPr>
              <a:t>第四章 地质年代</a:t>
            </a:r>
          </a:p>
        </p:txBody>
      </p:sp>
      <p:sp>
        <p:nvSpPr>
          <p:cNvPr id="312325" name="Oval 5">
            <a:extLst>
              <a:ext uri="{FF2B5EF4-FFF2-40B4-BE49-F238E27FC236}">
                <a16:creationId xmlns:a16="http://schemas.microsoft.com/office/drawing/2014/main" id="{9D03FC83-AD36-4371-9E85-F9B5F625938A}"/>
              </a:ext>
            </a:extLst>
          </p:cNvPr>
          <p:cNvSpPr>
            <a:spLocks noChangeArrowheads="1"/>
          </p:cNvSpPr>
          <p:nvPr/>
        </p:nvSpPr>
        <p:spPr bwMode="auto">
          <a:xfrm>
            <a:off x="1260475" y="1195388"/>
            <a:ext cx="2376488" cy="935037"/>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FF0000"/>
                </a:solidFill>
                <a:latin typeface="宋体" panose="02010600030101010101" pitchFamily="2" charset="-122"/>
              </a:rPr>
              <a:t>空间</a:t>
            </a:r>
          </a:p>
        </p:txBody>
      </p:sp>
      <p:sp>
        <p:nvSpPr>
          <p:cNvPr id="312326" name="Oval 6">
            <a:extLst>
              <a:ext uri="{FF2B5EF4-FFF2-40B4-BE49-F238E27FC236}">
                <a16:creationId xmlns:a16="http://schemas.microsoft.com/office/drawing/2014/main" id="{255C8F95-AEBC-4DC2-9889-6040AF1ACFB1}"/>
              </a:ext>
            </a:extLst>
          </p:cNvPr>
          <p:cNvSpPr>
            <a:spLocks noChangeArrowheads="1"/>
          </p:cNvSpPr>
          <p:nvPr/>
        </p:nvSpPr>
        <p:spPr bwMode="auto">
          <a:xfrm>
            <a:off x="1260475" y="3500438"/>
            <a:ext cx="2376488" cy="935037"/>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FF0000"/>
                </a:solidFill>
                <a:latin typeface="宋体" panose="02010600030101010101" pitchFamily="2" charset="-122"/>
              </a:rPr>
              <a:t>物质组成形式</a:t>
            </a:r>
          </a:p>
        </p:txBody>
      </p:sp>
      <p:sp>
        <p:nvSpPr>
          <p:cNvPr id="312327" name="Oval 7">
            <a:extLst>
              <a:ext uri="{FF2B5EF4-FFF2-40B4-BE49-F238E27FC236}">
                <a16:creationId xmlns:a16="http://schemas.microsoft.com/office/drawing/2014/main" id="{334879DD-B601-43B4-AE5B-9F66BAF24A6C}"/>
              </a:ext>
            </a:extLst>
          </p:cNvPr>
          <p:cNvSpPr>
            <a:spLocks noChangeArrowheads="1"/>
          </p:cNvSpPr>
          <p:nvPr/>
        </p:nvSpPr>
        <p:spPr bwMode="auto">
          <a:xfrm>
            <a:off x="1258888" y="5372100"/>
            <a:ext cx="2376487" cy="935038"/>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FF0000"/>
                </a:solidFill>
                <a:latin typeface="宋体" panose="02010600030101010101" pitchFamily="2" charset="-122"/>
              </a:rPr>
              <a:t>物质运动形式</a:t>
            </a:r>
          </a:p>
        </p:txBody>
      </p:sp>
      <p:sp>
        <p:nvSpPr>
          <p:cNvPr id="312328" name="Line 8">
            <a:extLst>
              <a:ext uri="{FF2B5EF4-FFF2-40B4-BE49-F238E27FC236}">
                <a16:creationId xmlns:a16="http://schemas.microsoft.com/office/drawing/2014/main" id="{57345187-C0FF-48F0-9F7F-0599A362CC21}"/>
              </a:ext>
            </a:extLst>
          </p:cNvPr>
          <p:cNvSpPr>
            <a:spLocks noChangeShapeType="1"/>
          </p:cNvSpPr>
          <p:nvPr/>
        </p:nvSpPr>
        <p:spPr bwMode="auto">
          <a:xfrm>
            <a:off x="3636963" y="1700213"/>
            <a:ext cx="12954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9" name="Oval 9">
            <a:extLst>
              <a:ext uri="{FF2B5EF4-FFF2-40B4-BE49-F238E27FC236}">
                <a16:creationId xmlns:a16="http://schemas.microsoft.com/office/drawing/2014/main" id="{99630482-8441-4995-A3D3-9CE36D0E5067}"/>
              </a:ext>
            </a:extLst>
          </p:cNvPr>
          <p:cNvSpPr>
            <a:spLocks noChangeArrowheads="1"/>
          </p:cNvSpPr>
          <p:nvPr/>
        </p:nvSpPr>
        <p:spPr bwMode="auto">
          <a:xfrm>
            <a:off x="4932363" y="1268413"/>
            <a:ext cx="3095625" cy="792162"/>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宋体" panose="02010600030101010101" pitchFamily="2" charset="-122"/>
              </a:rPr>
              <a:t>第二章 地球</a:t>
            </a:r>
          </a:p>
        </p:txBody>
      </p:sp>
      <p:sp>
        <p:nvSpPr>
          <p:cNvPr id="312330" name="Line 10">
            <a:extLst>
              <a:ext uri="{FF2B5EF4-FFF2-40B4-BE49-F238E27FC236}">
                <a16:creationId xmlns:a16="http://schemas.microsoft.com/office/drawing/2014/main" id="{8C358BE4-0B80-4E83-9740-6B5F22C0C7AD}"/>
              </a:ext>
            </a:extLst>
          </p:cNvPr>
          <p:cNvSpPr>
            <a:spLocks noChangeShapeType="1"/>
          </p:cNvSpPr>
          <p:nvPr/>
        </p:nvSpPr>
        <p:spPr bwMode="auto">
          <a:xfrm>
            <a:off x="3636963" y="3932238"/>
            <a:ext cx="1295400" cy="0"/>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1" name="Oval 11">
            <a:extLst>
              <a:ext uri="{FF2B5EF4-FFF2-40B4-BE49-F238E27FC236}">
                <a16:creationId xmlns:a16="http://schemas.microsoft.com/office/drawing/2014/main" id="{B39183D0-1CAB-4185-931F-B886EB18B944}"/>
              </a:ext>
            </a:extLst>
          </p:cNvPr>
          <p:cNvSpPr>
            <a:spLocks noChangeArrowheads="1"/>
          </p:cNvSpPr>
          <p:nvPr/>
        </p:nvSpPr>
        <p:spPr bwMode="auto">
          <a:xfrm>
            <a:off x="4932363" y="3500438"/>
            <a:ext cx="3095625" cy="792162"/>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宋体" panose="02010600030101010101" pitchFamily="2" charset="-122"/>
              </a:rPr>
              <a:t>第三章 地壳的物质组成</a:t>
            </a:r>
          </a:p>
        </p:txBody>
      </p:sp>
      <p:sp>
        <p:nvSpPr>
          <p:cNvPr id="312332" name="Line 12">
            <a:extLst>
              <a:ext uri="{FF2B5EF4-FFF2-40B4-BE49-F238E27FC236}">
                <a16:creationId xmlns:a16="http://schemas.microsoft.com/office/drawing/2014/main" id="{F4B3285B-77E8-4FB4-9DB1-0B80737D9E36}"/>
              </a:ext>
            </a:extLst>
          </p:cNvPr>
          <p:cNvSpPr>
            <a:spLocks noChangeShapeType="1"/>
          </p:cNvSpPr>
          <p:nvPr/>
        </p:nvSpPr>
        <p:spPr bwMode="auto">
          <a:xfrm flipV="1">
            <a:off x="3708400" y="4868863"/>
            <a:ext cx="1295400" cy="792162"/>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3" name="Oval 13">
            <a:extLst>
              <a:ext uri="{FF2B5EF4-FFF2-40B4-BE49-F238E27FC236}">
                <a16:creationId xmlns:a16="http://schemas.microsoft.com/office/drawing/2014/main" id="{937AC18F-BE97-458D-B480-E514D04630B3}"/>
              </a:ext>
            </a:extLst>
          </p:cNvPr>
          <p:cNvSpPr>
            <a:spLocks noChangeArrowheads="1"/>
          </p:cNvSpPr>
          <p:nvPr/>
        </p:nvSpPr>
        <p:spPr bwMode="auto">
          <a:xfrm>
            <a:off x="5003800" y="4437063"/>
            <a:ext cx="3095625" cy="792162"/>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宋体" panose="02010600030101010101" pitchFamily="2" charset="-122"/>
              </a:rPr>
              <a:t>第五章－第八章</a:t>
            </a:r>
          </a:p>
        </p:txBody>
      </p:sp>
      <p:sp>
        <p:nvSpPr>
          <p:cNvPr id="312334" name="Line 14">
            <a:extLst>
              <a:ext uri="{FF2B5EF4-FFF2-40B4-BE49-F238E27FC236}">
                <a16:creationId xmlns:a16="http://schemas.microsoft.com/office/drawing/2014/main" id="{8C578DAB-747B-46DC-9B1E-E6C2BAD985DF}"/>
              </a:ext>
            </a:extLst>
          </p:cNvPr>
          <p:cNvSpPr>
            <a:spLocks noChangeShapeType="1"/>
          </p:cNvSpPr>
          <p:nvPr/>
        </p:nvSpPr>
        <p:spPr bwMode="auto">
          <a:xfrm>
            <a:off x="3708400" y="6021388"/>
            <a:ext cx="1439863" cy="288925"/>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5" name="Oval 15">
            <a:extLst>
              <a:ext uri="{FF2B5EF4-FFF2-40B4-BE49-F238E27FC236}">
                <a16:creationId xmlns:a16="http://schemas.microsoft.com/office/drawing/2014/main" id="{F2634981-2AD3-4A0C-9084-CFF16756C8E3}"/>
              </a:ext>
            </a:extLst>
          </p:cNvPr>
          <p:cNvSpPr>
            <a:spLocks noChangeArrowheads="1"/>
          </p:cNvSpPr>
          <p:nvPr/>
        </p:nvSpPr>
        <p:spPr bwMode="auto">
          <a:xfrm>
            <a:off x="5148263" y="5876925"/>
            <a:ext cx="3095625" cy="792163"/>
          </a:xfrm>
          <a:prstGeom prst="ellipse">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宋体" panose="02010600030101010101" pitchFamily="2" charset="-122"/>
              </a:rPr>
              <a:t>第九章－第十五章</a:t>
            </a:r>
          </a:p>
        </p:txBody>
      </p:sp>
      <p:sp>
        <p:nvSpPr>
          <p:cNvPr id="312336" name="Rectangle 16">
            <a:extLst>
              <a:ext uri="{FF2B5EF4-FFF2-40B4-BE49-F238E27FC236}">
                <a16:creationId xmlns:a16="http://schemas.microsoft.com/office/drawing/2014/main" id="{2037085B-8290-4CFB-B35B-B4766AA4B780}"/>
              </a:ext>
            </a:extLst>
          </p:cNvPr>
          <p:cNvSpPr>
            <a:spLocks noChangeArrowheads="1"/>
          </p:cNvSpPr>
          <p:nvPr/>
        </p:nvSpPr>
        <p:spPr bwMode="auto">
          <a:xfrm>
            <a:off x="2630488" y="260350"/>
            <a:ext cx="3670300" cy="71913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85800" indent="-6858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1066800" indent="-60960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447800" indent="-5334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828800" indent="-4572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209800" indent="-3810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1">
              <a:lnSpc>
                <a:spcPct val="120000"/>
              </a:lnSpc>
              <a:buFont typeface="Wingdings" panose="05000000000000000000" pitchFamily="2" charset="2"/>
              <a:buNone/>
            </a:pPr>
            <a:r>
              <a:rPr lang="en-US" altLang="zh-CN">
                <a:solidFill>
                  <a:srgbClr val="FF0000"/>
                </a:solidFill>
              </a:rPr>
              <a:t>  </a:t>
            </a:r>
            <a:r>
              <a:rPr lang="zh-CN" altLang="en-US">
                <a:solidFill>
                  <a:srgbClr val="FF0000"/>
                </a:solidFill>
              </a:rPr>
              <a:t>本书的结构</a:t>
            </a:r>
          </a:p>
        </p:txBody>
      </p:sp>
      <p:sp>
        <p:nvSpPr>
          <p:cNvPr id="312337" name="Rectangle 17">
            <a:extLst>
              <a:ext uri="{FF2B5EF4-FFF2-40B4-BE49-F238E27FC236}">
                <a16:creationId xmlns:a16="http://schemas.microsoft.com/office/drawing/2014/main" id="{80867081-E3E7-448A-9E53-8A4BE3D0527B}"/>
              </a:ext>
            </a:extLst>
          </p:cNvPr>
          <p:cNvSpPr>
            <a:spLocks noChangeArrowheads="1"/>
          </p:cNvSpPr>
          <p:nvPr/>
        </p:nvSpPr>
        <p:spPr bwMode="auto">
          <a:xfrm rot="22293018">
            <a:off x="3348038" y="6092825"/>
            <a:ext cx="2084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a:solidFill>
                  <a:srgbClr val="FF0000"/>
                </a:solidFill>
                <a:ea typeface="黑体" panose="02010609060101010101" pitchFamily="49" charset="-122"/>
              </a:rPr>
              <a:t>外力地质作用</a:t>
            </a:r>
          </a:p>
        </p:txBody>
      </p:sp>
      <p:sp>
        <p:nvSpPr>
          <p:cNvPr id="312338" name="Rectangle 18">
            <a:extLst>
              <a:ext uri="{FF2B5EF4-FFF2-40B4-BE49-F238E27FC236}">
                <a16:creationId xmlns:a16="http://schemas.microsoft.com/office/drawing/2014/main" id="{6D1AB5C0-0016-448B-93D5-F1E5EB974973}"/>
              </a:ext>
            </a:extLst>
          </p:cNvPr>
          <p:cNvSpPr>
            <a:spLocks noChangeArrowheads="1"/>
          </p:cNvSpPr>
          <p:nvPr/>
        </p:nvSpPr>
        <p:spPr bwMode="auto">
          <a:xfrm rot="19685151">
            <a:off x="3348038" y="4941888"/>
            <a:ext cx="1784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a:solidFill>
                  <a:srgbClr val="FF0000"/>
                </a:solidFill>
                <a:ea typeface="黑体" panose="02010609060101010101" pitchFamily="49" charset="-122"/>
              </a:rPr>
              <a:t>内力地质作用</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B457C390-41B8-4579-BDEC-5B9F5BEB087B}"/>
              </a:ext>
            </a:extLst>
          </p:cNvPr>
          <p:cNvSpPr>
            <a:spLocks noGrp="1" noRot="1" noChangeArrowheads="1"/>
          </p:cNvSpPr>
          <p:nvPr>
            <p:ph type="body" idx="1"/>
          </p:nvPr>
        </p:nvSpPr>
        <p:spPr>
          <a:xfrm>
            <a:off x="2051050" y="1341438"/>
            <a:ext cx="5146675" cy="609600"/>
          </a:xfrm>
          <a:noFill/>
          <a:ln/>
        </p:spPr>
        <p:txBody>
          <a:bodyPr/>
          <a:lstStyle/>
          <a:p>
            <a:pPr algn="just">
              <a:lnSpc>
                <a:spcPct val="90000"/>
              </a:lnSpc>
              <a:buFont typeface="Wingdings" panose="05000000000000000000" pitchFamily="2" charset="2"/>
              <a:buNone/>
            </a:pPr>
            <a:r>
              <a:rPr lang="zh-CN" altLang="en-US" b="1">
                <a:solidFill>
                  <a:schemeClr val="tx2"/>
                </a:solidFill>
                <a:latin typeface="Courier New" panose="02070309020205020404" pitchFamily="49" charset="0"/>
                <a:sym typeface="CommercialPi BT" pitchFamily="18" charset="2"/>
              </a:rPr>
              <a:t>平行不整合接触的形成过程</a:t>
            </a:r>
          </a:p>
        </p:txBody>
      </p:sp>
      <p:sp>
        <p:nvSpPr>
          <p:cNvPr id="350211" name="Text Box 3">
            <a:extLst>
              <a:ext uri="{FF2B5EF4-FFF2-40B4-BE49-F238E27FC236}">
                <a16:creationId xmlns:a16="http://schemas.microsoft.com/office/drawing/2014/main" id="{E8892181-6611-4376-8CFA-0317DEB0FB27}"/>
              </a:ext>
            </a:extLst>
          </p:cNvPr>
          <p:cNvSpPr txBox="1">
            <a:spLocks noChangeArrowheads="1"/>
          </p:cNvSpPr>
          <p:nvPr/>
        </p:nvSpPr>
        <p:spPr bwMode="auto">
          <a:xfrm>
            <a:off x="136525" y="13747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graphicFrame>
        <p:nvGraphicFramePr>
          <p:cNvPr id="350212" name="Object 4">
            <a:extLst>
              <a:ext uri="{FF2B5EF4-FFF2-40B4-BE49-F238E27FC236}">
                <a16:creationId xmlns:a16="http://schemas.microsoft.com/office/drawing/2014/main" id="{7EF45C0E-6535-4FFE-901B-A91903A3CA07}"/>
              </a:ext>
            </a:extLst>
          </p:cNvPr>
          <p:cNvGraphicFramePr>
            <a:graphicFrameLocks noChangeAspect="1"/>
          </p:cNvGraphicFramePr>
          <p:nvPr/>
        </p:nvGraphicFramePr>
        <p:xfrm>
          <a:off x="0" y="2349500"/>
          <a:ext cx="9144000" cy="2781300"/>
        </p:xfrm>
        <a:graphic>
          <a:graphicData uri="http://schemas.openxmlformats.org/presentationml/2006/ole">
            <mc:AlternateContent xmlns:mc="http://schemas.openxmlformats.org/markup-compatibility/2006">
              <mc:Choice xmlns:v="urn:schemas-microsoft-com:vml" Requires="v">
                <p:oleObj spid="_x0000_s7169" name="Image" r:id="rId3" imgW="0" imgH="0" progId="Photoshop.Image.5">
                  <p:embed/>
                </p:oleObj>
              </mc:Choice>
              <mc:Fallback>
                <p:oleObj name="Image" r:id="rId3" imgW="0" imgH="0" progId="Photoshop.Image.5">
                  <p:embed/>
                  <p:pic>
                    <p:nvPicPr>
                      <p:cNvPr id="350212" name="Object 4">
                        <a:extLst>
                          <a:ext uri="{FF2B5EF4-FFF2-40B4-BE49-F238E27FC236}">
                            <a16:creationId xmlns:a16="http://schemas.microsoft.com/office/drawing/2014/main" id="{7EF45C0E-6535-4FFE-901B-A91903A3C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91440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0213" name="Text Box 5">
            <a:extLst>
              <a:ext uri="{FF2B5EF4-FFF2-40B4-BE49-F238E27FC236}">
                <a16:creationId xmlns:a16="http://schemas.microsoft.com/office/drawing/2014/main" id="{5C073F23-4F60-4BB1-AB6E-62F515A9921F}"/>
              </a:ext>
            </a:extLst>
          </p:cNvPr>
          <p:cNvSpPr txBox="1">
            <a:spLocks noChangeArrowheads="1"/>
          </p:cNvSpPr>
          <p:nvPr/>
        </p:nvSpPr>
        <p:spPr bwMode="auto">
          <a:xfrm>
            <a:off x="6372225" y="42926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FF0000"/>
                </a:solidFill>
                <a:effectLst>
                  <a:outerShdw blurRad="38100" dist="38100" dir="2700000" algn="tl">
                    <a:srgbClr val="C0C0C0"/>
                  </a:outerShdw>
                </a:effectLst>
                <a:latin typeface="Courier New" panose="02070309020205020404" pitchFamily="49" charset="0"/>
                <a:sym typeface="CommercialPi BT" pitchFamily="18" charset="2"/>
              </a:rPr>
              <a:t>不整合面</a:t>
            </a:r>
          </a:p>
        </p:txBody>
      </p:sp>
      <p:sp>
        <p:nvSpPr>
          <p:cNvPr id="350214" name="Text Box 6">
            <a:extLst>
              <a:ext uri="{FF2B5EF4-FFF2-40B4-BE49-F238E27FC236}">
                <a16:creationId xmlns:a16="http://schemas.microsoft.com/office/drawing/2014/main" id="{05A49991-0F97-42E2-AA2C-5A1F6CCFAE84}"/>
              </a:ext>
            </a:extLst>
          </p:cNvPr>
          <p:cNvSpPr txBox="1">
            <a:spLocks noChangeArrowheads="1"/>
          </p:cNvSpPr>
          <p:nvPr/>
        </p:nvSpPr>
        <p:spPr bwMode="auto">
          <a:xfrm>
            <a:off x="214313" y="5105400"/>
            <a:ext cx="901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沉积</a:t>
            </a:r>
          </a:p>
        </p:txBody>
      </p:sp>
      <p:sp>
        <p:nvSpPr>
          <p:cNvPr id="350215" name="Text Box 7">
            <a:extLst>
              <a:ext uri="{FF2B5EF4-FFF2-40B4-BE49-F238E27FC236}">
                <a16:creationId xmlns:a16="http://schemas.microsoft.com/office/drawing/2014/main" id="{82ED4AC6-EB6D-4D07-B10B-82460BC9375B}"/>
              </a:ext>
            </a:extLst>
          </p:cNvPr>
          <p:cNvSpPr txBox="1">
            <a:spLocks noChangeArrowheads="1"/>
          </p:cNvSpPr>
          <p:nvPr/>
        </p:nvSpPr>
        <p:spPr bwMode="auto">
          <a:xfrm>
            <a:off x="1908175" y="5157788"/>
            <a:ext cx="388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地壳被抬升</a:t>
            </a:r>
            <a:r>
              <a:rPr lang="en-US" altLang="zh-CN" sz="2400" b="1">
                <a:solidFill>
                  <a:schemeClr val="tx2"/>
                </a:solidFill>
                <a:effectLst>
                  <a:outerShdw blurRad="38100" dist="38100" dir="2700000" algn="tl">
                    <a:srgbClr val="C0C0C0"/>
                  </a:outerShdw>
                </a:effectLst>
                <a:latin typeface="Times New Roman" panose="02020603050405020304" pitchFamily="18" charset="0"/>
              </a:rPr>
              <a:t>,</a:t>
            </a:r>
            <a:r>
              <a:rPr lang="zh-CN" altLang="en-US" sz="2400" b="1">
                <a:solidFill>
                  <a:schemeClr val="tx2"/>
                </a:solidFill>
                <a:effectLst>
                  <a:outerShdw blurRad="38100" dist="38100" dir="2700000" algn="tl">
                    <a:srgbClr val="C0C0C0"/>
                  </a:outerShdw>
                </a:effectLst>
                <a:latin typeface="Times New Roman" panose="02020603050405020304" pitchFamily="18" charset="0"/>
              </a:rPr>
              <a:t>接受风化剥蚀</a:t>
            </a:r>
          </a:p>
        </p:txBody>
      </p:sp>
      <p:sp>
        <p:nvSpPr>
          <p:cNvPr id="350216" name="Text Box 8">
            <a:extLst>
              <a:ext uri="{FF2B5EF4-FFF2-40B4-BE49-F238E27FC236}">
                <a16:creationId xmlns:a16="http://schemas.microsoft.com/office/drawing/2014/main" id="{A3F2D998-9BFC-4D81-9FA7-7C3314F0C658}"/>
              </a:ext>
            </a:extLst>
          </p:cNvPr>
          <p:cNvSpPr txBox="1">
            <a:spLocks noChangeArrowheads="1"/>
          </p:cNvSpPr>
          <p:nvPr/>
        </p:nvSpPr>
        <p:spPr bwMode="auto">
          <a:xfrm>
            <a:off x="6084888" y="5157788"/>
            <a:ext cx="3059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地壳下降</a:t>
            </a:r>
            <a:r>
              <a:rPr lang="en-US" altLang="zh-CN" sz="2400" b="1">
                <a:solidFill>
                  <a:schemeClr val="tx2"/>
                </a:solidFill>
                <a:effectLst>
                  <a:outerShdw blurRad="38100" dist="38100" dir="2700000" algn="tl">
                    <a:srgbClr val="C0C0C0"/>
                  </a:outerShdw>
                </a:effectLst>
                <a:latin typeface="Times New Roman" panose="02020603050405020304" pitchFamily="18" charset="0"/>
              </a:rPr>
              <a:t>,</a:t>
            </a:r>
            <a:r>
              <a:rPr lang="zh-CN" altLang="en-US" sz="2400" b="1">
                <a:solidFill>
                  <a:schemeClr val="tx2"/>
                </a:solidFill>
                <a:effectLst>
                  <a:outerShdw blurRad="38100" dist="38100" dir="2700000" algn="tl">
                    <a:srgbClr val="C0C0C0"/>
                  </a:outerShdw>
                </a:effectLst>
                <a:latin typeface="Times New Roman" panose="02020603050405020304" pitchFamily="18" charset="0"/>
              </a:rPr>
              <a:t>接受沉积</a:t>
            </a:r>
          </a:p>
        </p:txBody>
      </p:sp>
      <p:sp>
        <p:nvSpPr>
          <p:cNvPr id="350217" name="Line 9">
            <a:extLst>
              <a:ext uri="{FF2B5EF4-FFF2-40B4-BE49-F238E27FC236}">
                <a16:creationId xmlns:a16="http://schemas.microsoft.com/office/drawing/2014/main" id="{1D887600-9E1A-46E0-B355-CC6551152AE7}"/>
              </a:ext>
            </a:extLst>
          </p:cNvPr>
          <p:cNvSpPr>
            <a:spLocks noChangeShapeType="1"/>
          </p:cNvSpPr>
          <p:nvPr/>
        </p:nvSpPr>
        <p:spPr bwMode="auto">
          <a:xfrm>
            <a:off x="1042988" y="5373688"/>
            <a:ext cx="649287" cy="0"/>
          </a:xfrm>
          <a:prstGeom prst="line">
            <a:avLst/>
          </a:prstGeom>
          <a:noFill/>
          <a:ln w="28575"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0218" name="Line 10">
            <a:extLst>
              <a:ext uri="{FF2B5EF4-FFF2-40B4-BE49-F238E27FC236}">
                <a16:creationId xmlns:a16="http://schemas.microsoft.com/office/drawing/2014/main" id="{51BF80C4-E2A1-4C46-95D8-621DD7B61EF6}"/>
              </a:ext>
            </a:extLst>
          </p:cNvPr>
          <p:cNvSpPr>
            <a:spLocks noChangeShapeType="1"/>
          </p:cNvSpPr>
          <p:nvPr/>
        </p:nvSpPr>
        <p:spPr bwMode="auto">
          <a:xfrm>
            <a:off x="5651500" y="5373688"/>
            <a:ext cx="576263" cy="0"/>
          </a:xfrm>
          <a:prstGeom prst="line">
            <a:avLst/>
          </a:prstGeom>
          <a:noFill/>
          <a:ln w="28575"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0214"/>
                                        </p:tgtEl>
                                        <p:attrNameLst>
                                          <p:attrName>style.visibility</p:attrName>
                                        </p:attrNameLst>
                                      </p:cBhvr>
                                      <p:to>
                                        <p:strVal val="visible"/>
                                      </p:to>
                                    </p:set>
                                    <p:animEffect transition="in" filter="fade">
                                      <p:cBhvr>
                                        <p:cTn id="7" dur="1000"/>
                                        <p:tgtEl>
                                          <p:spTgt spid="3502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0217"/>
                                        </p:tgtEl>
                                        <p:attrNameLst>
                                          <p:attrName>style.visibility</p:attrName>
                                        </p:attrNameLst>
                                      </p:cBhvr>
                                      <p:to>
                                        <p:strVal val="visible"/>
                                      </p:to>
                                    </p:set>
                                    <p:animEffect transition="in" filter="wipe(left)">
                                      <p:cBhvr>
                                        <p:cTn id="12" dur="500"/>
                                        <p:tgtEl>
                                          <p:spTgt spid="350217"/>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0215"/>
                                        </p:tgtEl>
                                        <p:attrNameLst>
                                          <p:attrName>style.visibility</p:attrName>
                                        </p:attrNameLst>
                                      </p:cBhvr>
                                      <p:to>
                                        <p:strVal val="visible"/>
                                      </p:to>
                                    </p:set>
                                    <p:animEffect transition="in" filter="fade">
                                      <p:cBhvr>
                                        <p:cTn id="16" dur="1000"/>
                                        <p:tgtEl>
                                          <p:spTgt spid="3502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50218"/>
                                        </p:tgtEl>
                                        <p:attrNameLst>
                                          <p:attrName>style.visibility</p:attrName>
                                        </p:attrNameLst>
                                      </p:cBhvr>
                                      <p:to>
                                        <p:strVal val="visible"/>
                                      </p:to>
                                    </p:set>
                                    <p:animEffect transition="in" filter="wipe(left)">
                                      <p:cBhvr>
                                        <p:cTn id="21" dur="500"/>
                                        <p:tgtEl>
                                          <p:spTgt spid="350218"/>
                                        </p:tgtEl>
                                      </p:cBhvr>
                                    </p:animEffec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50216"/>
                                        </p:tgtEl>
                                        <p:attrNameLst>
                                          <p:attrName>style.visibility</p:attrName>
                                        </p:attrNameLst>
                                      </p:cBhvr>
                                      <p:to>
                                        <p:strVal val="visible"/>
                                      </p:to>
                                    </p:set>
                                    <p:animEffect transition="in" filter="fade">
                                      <p:cBhvr>
                                        <p:cTn id="25" dur="2000"/>
                                        <p:tgtEl>
                                          <p:spTgt spid="350216"/>
                                        </p:tgtEl>
                                      </p:cBhvr>
                                    </p:animEffect>
                                  </p:childTnLst>
                                </p:cTn>
                              </p:par>
                            </p:childTnLst>
                          </p:cTn>
                        </p:par>
                        <p:par>
                          <p:cTn id="26" fill="hold" nodeType="afterGroup">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50213"/>
                                        </p:tgtEl>
                                        <p:attrNameLst>
                                          <p:attrName>style.visibility</p:attrName>
                                        </p:attrNameLst>
                                      </p:cBhvr>
                                      <p:to>
                                        <p:strVal val="visible"/>
                                      </p:to>
                                    </p:set>
                                    <p:animEffect transition="in" filter="fade">
                                      <p:cBhvr>
                                        <p:cTn id="29" dur="2000"/>
                                        <p:tgtEl>
                                          <p:spTgt spid="350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autoUpdateAnimBg="0"/>
      <p:bldP spid="350214" grpId="0"/>
      <p:bldP spid="350215" grpId="0"/>
      <p:bldP spid="3502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a:extLst>
              <a:ext uri="{FF2B5EF4-FFF2-40B4-BE49-F238E27FC236}">
                <a16:creationId xmlns:a16="http://schemas.microsoft.com/office/drawing/2014/main" id="{02FBE8D4-C611-4C1D-813B-347EEB267E2F}"/>
              </a:ext>
            </a:extLst>
          </p:cNvPr>
          <p:cNvSpPr txBox="1">
            <a:spLocks noChangeArrowheads="1"/>
          </p:cNvSpPr>
          <p:nvPr/>
        </p:nvSpPr>
        <p:spPr bwMode="auto">
          <a:xfrm>
            <a:off x="-92075" y="1030288"/>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351235" name="Text Box 3">
            <a:extLst>
              <a:ext uri="{FF2B5EF4-FFF2-40B4-BE49-F238E27FC236}">
                <a16:creationId xmlns:a16="http://schemas.microsoft.com/office/drawing/2014/main" id="{871F05C8-C365-4050-AC99-0D5D95DCF10D}"/>
              </a:ext>
            </a:extLst>
          </p:cNvPr>
          <p:cNvSpPr txBox="1">
            <a:spLocks noChangeArrowheads="1"/>
          </p:cNvSpPr>
          <p:nvPr/>
        </p:nvSpPr>
        <p:spPr bwMode="auto">
          <a:xfrm>
            <a:off x="179388" y="549275"/>
            <a:ext cx="89646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74950" indent="-2774950">
              <a:defRPr kumimoji="1" sz="2400">
                <a:solidFill>
                  <a:schemeClr val="tx1"/>
                </a:solidFill>
                <a:latin typeface="Times New Roman" panose="02020603050405020304" pitchFamily="18" charset="0"/>
                <a:ea typeface="宋体" panose="02010600030101010101" pitchFamily="2" charset="-122"/>
              </a:defRPr>
            </a:lvl1pPr>
            <a:lvl2pPr marL="2954338">
              <a:defRPr kumimoji="1" sz="2400">
                <a:solidFill>
                  <a:schemeClr val="tx1"/>
                </a:solidFill>
                <a:latin typeface="Times New Roman" panose="02020603050405020304" pitchFamily="18" charset="0"/>
                <a:ea typeface="宋体" panose="02010600030101010101" pitchFamily="2" charset="-122"/>
              </a:defRPr>
            </a:lvl2pPr>
            <a:lvl3pPr marL="3133725">
              <a:defRPr kumimoji="1" sz="2400">
                <a:solidFill>
                  <a:schemeClr val="tx1"/>
                </a:solidFill>
                <a:latin typeface="Times New Roman" panose="02020603050405020304" pitchFamily="18" charset="0"/>
                <a:ea typeface="宋体" panose="02010600030101010101" pitchFamily="2" charset="-122"/>
              </a:defRPr>
            </a:lvl3pPr>
            <a:lvl4pPr marL="3313113">
              <a:defRPr kumimoji="1" sz="2400">
                <a:solidFill>
                  <a:schemeClr val="tx1"/>
                </a:solidFill>
                <a:latin typeface="Times New Roman" panose="02020603050405020304" pitchFamily="18" charset="0"/>
                <a:ea typeface="宋体" panose="02010600030101010101" pitchFamily="2" charset="-122"/>
              </a:defRPr>
            </a:lvl4pPr>
            <a:lvl5pPr marL="3492500">
              <a:defRPr kumimoji="1" sz="2400">
                <a:solidFill>
                  <a:schemeClr val="tx1"/>
                </a:solidFill>
                <a:latin typeface="Times New Roman" panose="02020603050405020304" pitchFamily="18" charset="0"/>
                <a:ea typeface="宋体" panose="02010600030101010101" pitchFamily="2" charset="-122"/>
              </a:defRPr>
            </a:lvl5pPr>
            <a:lvl6pPr marL="39497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44069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4864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53213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a:solidFill>
                  <a:srgbClr val="FF0000"/>
                </a:solidFill>
                <a:latin typeface="Courier New" panose="02070309020205020404" pitchFamily="49" charset="0"/>
                <a:sym typeface="CommercialPi BT" pitchFamily="18" charset="2"/>
              </a:rPr>
              <a:t>角度不整合接触</a:t>
            </a:r>
            <a:r>
              <a:rPr kumimoji="0" lang="zh-CN" altLang="en-US" sz="2800" b="1">
                <a:solidFill>
                  <a:schemeClr val="tx2"/>
                </a:solidFill>
                <a:latin typeface="Courier New" panose="02070309020205020404" pitchFamily="49" charset="0"/>
                <a:sym typeface="CommercialPi BT" pitchFamily="18" charset="2"/>
              </a:rPr>
              <a:t> </a:t>
            </a:r>
            <a:r>
              <a:rPr kumimoji="0" lang="zh-CN" altLang="en-US" sz="2800" b="1">
                <a:solidFill>
                  <a:schemeClr val="tx2"/>
                </a:solidFill>
              </a:rPr>
              <a:t>指上下两套地层不连续而有沉积间断，上下两套地层的</a:t>
            </a:r>
            <a:r>
              <a:rPr kumimoji="0" lang="zh-CN" altLang="en-US" sz="2800" b="1">
                <a:solidFill>
                  <a:schemeClr val="tx2"/>
                </a:solidFill>
                <a:latin typeface="Courier New" panose="02070309020205020404" pitchFamily="49" charset="0"/>
              </a:rPr>
              <a:t>产状</a:t>
            </a:r>
            <a:r>
              <a:rPr kumimoji="0" lang="zh-CN" altLang="en-US" sz="2800" b="1">
                <a:solidFill>
                  <a:schemeClr val="tx2"/>
                </a:solidFill>
              </a:rPr>
              <a:t>不一致</a:t>
            </a:r>
            <a:r>
              <a:rPr kumimoji="0" lang="zh-CN" altLang="en-US" sz="2800">
                <a:solidFill>
                  <a:schemeClr val="tx2"/>
                </a:solidFill>
              </a:rPr>
              <a:t>。</a:t>
            </a:r>
          </a:p>
        </p:txBody>
      </p:sp>
      <p:graphicFrame>
        <p:nvGraphicFramePr>
          <p:cNvPr id="351236" name="Object 4">
            <a:extLst>
              <a:ext uri="{FF2B5EF4-FFF2-40B4-BE49-F238E27FC236}">
                <a16:creationId xmlns:a16="http://schemas.microsoft.com/office/drawing/2014/main" id="{3C4E362D-34CB-42F2-937A-1127ECB3440A}"/>
              </a:ext>
            </a:extLst>
          </p:cNvPr>
          <p:cNvGraphicFramePr>
            <a:graphicFrameLocks noChangeAspect="1"/>
          </p:cNvGraphicFramePr>
          <p:nvPr/>
        </p:nvGraphicFramePr>
        <p:xfrm>
          <a:off x="1042988" y="1617663"/>
          <a:ext cx="7273925" cy="5026025"/>
        </p:xfrm>
        <a:graphic>
          <a:graphicData uri="http://schemas.openxmlformats.org/presentationml/2006/ole">
            <mc:AlternateContent xmlns:mc="http://schemas.openxmlformats.org/markup-compatibility/2006">
              <mc:Choice xmlns:v="urn:schemas-microsoft-com:vml" Requires="v">
                <p:oleObj spid="_x0000_s8193" name="Image" r:id="rId3" imgW="0" imgH="0" progId="Photoshop.Image.5">
                  <p:embed/>
                </p:oleObj>
              </mc:Choice>
              <mc:Fallback>
                <p:oleObj name="Image" r:id="rId3" imgW="0" imgH="0" progId="Photoshop.Image.5">
                  <p:embed/>
                  <p:pic>
                    <p:nvPicPr>
                      <p:cNvPr id="351236" name="Object 4">
                        <a:extLst>
                          <a:ext uri="{FF2B5EF4-FFF2-40B4-BE49-F238E27FC236}">
                            <a16:creationId xmlns:a16="http://schemas.microsoft.com/office/drawing/2014/main" id="{3C4E362D-34CB-42F2-937A-1127ECB34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17663"/>
                        <a:ext cx="7273925" cy="502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1237" name="Text Box 5">
            <a:extLst>
              <a:ext uri="{FF2B5EF4-FFF2-40B4-BE49-F238E27FC236}">
                <a16:creationId xmlns:a16="http://schemas.microsoft.com/office/drawing/2014/main" id="{040B13DB-F146-422B-97C7-64C78D5D325A}"/>
              </a:ext>
            </a:extLst>
          </p:cNvPr>
          <p:cNvSpPr txBox="1">
            <a:spLocks noChangeArrowheads="1"/>
          </p:cNvSpPr>
          <p:nvPr/>
        </p:nvSpPr>
        <p:spPr bwMode="auto">
          <a:xfrm>
            <a:off x="6588125" y="515778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FF0000"/>
                </a:solidFill>
                <a:effectLst>
                  <a:outerShdw blurRad="38100" dist="38100" dir="2700000" algn="tl">
                    <a:srgbClr val="C0C0C0"/>
                  </a:outerShdw>
                </a:effectLst>
                <a:latin typeface="Courier New" panose="02070309020205020404" pitchFamily="49" charset="0"/>
                <a:sym typeface="CommercialPi BT" pitchFamily="18" charset="2"/>
              </a:rPr>
              <a:t>不整合面</a:t>
            </a:r>
          </a:p>
        </p:txBody>
      </p:sp>
      <p:sp>
        <p:nvSpPr>
          <p:cNvPr id="351238" name="Line 6">
            <a:extLst>
              <a:ext uri="{FF2B5EF4-FFF2-40B4-BE49-F238E27FC236}">
                <a16:creationId xmlns:a16="http://schemas.microsoft.com/office/drawing/2014/main" id="{49F89C5B-5C21-493E-975E-712DFB4A655B}"/>
              </a:ext>
            </a:extLst>
          </p:cNvPr>
          <p:cNvSpPr>
            <a:spLocks noChangeShapeType="1"/>
          </p:cNvSpPr>
          <p:nvPr/>
        </p:nvSpPr>
        <p:spPr bwMode="auto">
          <a:xfrm>
            <a:off x="5580063" y="3860800"/>
            <a:ext cx="1219200" cy="1219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8921DA64-8E27-40EF-BE81-D9489DBCD8EA}"/>
              </a:ext>
            </a:extLst>
          </p:cNvPr>
          <p:cNvSpPr>
            <a:spLocks noGrp="1" noRot="1" noChangeArrowheads="1"/>
          </p:cNvSpPr>
          <p:nvPr>
            <p:ph type="body" idx="1"/>
          </p:nvPr>
        </p:nvSpPr>
        <p:spPr>
          <a:xfrm>
            <a:off x="1835150" y="836613"/>
            <a:ext cx="5435600" cy="609600"/>
          </a:xfrm>
          <a:noFill/>
          <a:ln/>
        </p:spPr>
        <p:txBody>
          <a:bodyPr/>
          <a:lstStyle/>
          <a:p>
            <a:pPr algn="just">
              <a:lnSpc>
                <a:spcPct val="90000"/>
              </a:lnSpc>
              <a:buFont typeface="Wingdings" panose="05000000000000000000" pitchFamily="2" charset="2"/>
              <a:buNone/>
            </a:pPr>
            <a:r>
              <a:rPr lang="zh-CN" altLang="en-US" b="1">
                <a:solidFill>
                  <a:schemeClr val="tx2"/>
                </a:solidFill>
                <a:latin typeface="Courier New" panose="02070309020205020404" pitchFamily="49" charset="0"/>
                <a:sym typeface="CommercialPi BT" pitchFamily="18" charset="2"/>
              </a:rPr>
              <a:t>角度不整合接触的形成过程</a:t>
            </a:r>
          </a:p>
        </p:txBody>
      </p:sp>
      <p:sp>
        <p:nvSpPr>
          <p:cNvPr id="353283" name="Text Box 3">
            <a:extLst>
              <a:ext uri="{FF2B5EF4-FFF2-40B4-BE49-F238E27FC236}">
                <a16:creationId xmlns:a16="http://schemas.microsoft.com/office/drawing/2014/main" id="{15BF4E8A-0B04-4AA4-818A-4544B54C00ED}"/>
              </a:ext>
            </a:extLst>
          </p:cNvPr>
          <p:cNvSpPr txBox="1">
            <a:spLocks noChangeArrowheads="1"/>
          </p:cNvSpPr>
          <p:nvPr/>
        </p:nvSpPr>
        <p:spPr bwMode="auto">
          <a:xfrm>
            <a:off x="136525" y="124142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graphicFrame>
        <p:nvGraphicFramePr>
          <p:cNvPr id="353284" name="Object 4">
            <a:extLst>
              <a:ext uri="{FF2B5EF4-FFF2-40B4-BE49-F238E27FC236}">
                <a16:creationId xmlns:a16="http://schemas.microsoft.com/office/drawing/2014/main" id="{B38D7E39-699A-4743-AEC6-382B72773671}"/>
              </a:ext>
            </a:extLst>
          </p:cNvPr>
          <p:cNvGraphicFramePr>
            <a:graphicFrameLocks noChangeAspect="1"/>
          </p:cNvGraphicFramePr>
          <p:nvPr/>
        </p:nvGraphicFramePr>
        <p:xfrm>
          <a:off x="0" y="1773238"/>
          <a:ext cx="9144000" cy="2419350"/>
        </p:xfrm>
        <a:graphic>
          <a:graphicData uri="http://schemas.openxmlformats.org/presentationml/2006/ole">
            <mc:AlternateContent xmlns:mc="http://schemas.openxmlformats.org/markup-compatibility/2006">
              <mc:Choice xmlns:v="urn:schemas-microsoft-com:vml" Requires="v">
                <p:oleObj spid="_x0000_s9217" name="Image" r:id="rId3" imgW="0" imgH="0" progId="Photoshop.Image.5">
                  <p:embed/>
                </p:oleObj>
              </mc:Choice>
              <mc:Fallback>
                <p:oleObj name="Image" r:id="rId3" imgW="0" imgH="0" progId="Photoshop.Image.5">
                  <p:embed/>
                  <p:pic>
                    <p:nvPicPr>
                      <p:cNvPr id="353284" name="Object 4">
                        <a:extLst>
                          <a:ext uri="{FF2B5EF4-FFF2-40B4-BE49-F238E27FC236}">
                            <a16:creationId xmlns:a16="http://schemas.microsoft.com/office/drawing/2014/main" id="{B38D7E39-699A-4743-AEC6-382B72773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3238"/>
                        <a:ext cx="91440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3285" name="Text Box 5">
            <a:extLst>
              <a:ext uri="{FF2B5EF4-FFF2-40B4-BE49-F238E27FC236}">
                <a16:creationId xmlns:a16="http://schemas.microsoft.com/office/drawing/2014/main" id="{1A2CDECC-2486-4884-9CEE-1447E0BA26F5}"/>
              </a:ext>
            </a:extLst>
          </p:cNvPr>
          <p:cNvSpPr txBox="1">
            <a:spLocks noChangeArrowheads="1"/>
          </p:cNvSpPr>
          <p:nvPr/>
        </p:nvSpPr>
        <p:spPr bwMode="auto">
          <a:xfrm>
            <a:off x="7959725" y="3500438"/>
            <a:ext cx="1184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0000"/>
                </a:solidFill>
                <a:effectLst>
                  <a:outerShdw blurRad="38100" dist="38100" dir="2700000" algn="tl">
                    <a:srgbClr val="C0C0C0"/>
                  </a:outerShdw>
                </a:effectLst>
                <a:latin typeface="Courier New" panose="02070309020205020404" pitchFamily="49" charset="0"/>
                <a:sym typeface="CommercialPi BT" pitchFamily="18" charset="2"/>
              </a:rPr>
              <a:t>不整合面</a:t>
            </a:r>
          </a:p>
        </p:txBody>
      </p:sp>
      <p:sp>
        <p:nvSpPr>
          <p:cNvPr id="353286" name="Line 6">
            <a:extLst>
              <a:ext uri="{FF2B5EF4-FFF2-40B4-BE49-F238E27FC236}">
                <a16:creationId xmlns:a16="http://schemas.microsoft.com/office/drawing/2014/main" id="{B253DC3B-055F-4425-88D6-1CC48ED4981E}"/>
              </a:ext>
            </a:extLst>
          </p:cNvPr>
          <p:cNvSpPr>
            <a:spLocks noChangeShapeType="1"/>
          </p:cNvSpPr>
          <p:nvPr/>
        </p:nvSpPr>
        <p:spPr bwMode="auto">
          <a:xfrm>
            <a:off x="8388350" y="2781300"/>
            <a:ext cx="431800" cy="719138"/>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3287" name="Text Box 7">
            <a:extLst>
              <a:ext uri="{FF2B5EF4-FFF2-40B4-BE49-F238E27FC236}">
                <a16:creationId xmlns:a16="http://schemas.microsoft.com/office/drawing/2014/main" id="{94C9FC9D-ACAD-49AC-B4B2-B361E43F8E23}"/>
              </a:ext>
            </a:extLst>
          </p:cNvPr>
          <p:cNvSpPr txBox="1">
            <a:spLocks noChangeArrowheads="1"/>
          </p:cNvSpPr>
          <p:nvPr/>
        </p:nvSpPr>
        <p:spPr bwMode="auto">
          <a:xfrm>
            <a:off x="228600" y="44180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沉积</a:t>
            </a:r>
          </a:p>
        </p:txBody>
      </p:sp>
      <p:sp>
        <p:nvSpPr>
          <p:cNvPr id="353288" name="Text Box 8">
            <a:extLst>
              <a:ext uri="{FF2B5EF4-FFF2-40B4-BE49-F238E27FC236}">
                <a16:creationId xmlns:a16="http://schemas.microsoft.com/office/drawing/2014/main" id="{DFC71AC9-B7D8-4991-A6E7-35B0280CD80A}"/>
              </a:ext>
            </a:extLst>
          </p:cNvPr>
          <p:cNvSpPr txBox="1">
            <a:spLocks noChangeArrowheads="1"/>
          </p:cNvSpPr>
          <p:nvPr/>
        </p:nvSpPr>
        <p:spPr bwMode="auto">
          <a:xfrm>
            <a:off x="6156325" y="4365625"/>
            <a:ext cx="271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地壳下降</a:t>
            </a:r>
            <a:r>
              <a:rPr lang="en-US" altLang="zh-CN" sz="2400" b="1">
                <a:solidFill>
                  <a:schemeClr val="tx2"/>
                </a:solidFill>
                <a:effectLst>
                  <a:outerShdw blurRad="38100" dist="38100" dir="2700000" algn="tl">
                    <a:srgbClr val="C0C0C0"/>
                  </a:outerShdw>
                </a:effectLst>
                <a:latin typeface="Times New Roman" panose="02020603050405020304" pitchFamily="18" charset="0"/>
              </a:rPr>
              <a:t>,</a:t>
            </a:r>
            <a:r>
              <a:rPr lang="zh-CN" altLang="en-US" sz="2400" b="1">
                <a:solidFill>
                  <a:schemeClr val="tx2"/>
                </a:solidFill>
                <a:effectLst>
                  <a:outerShdw blurRad="38100" dist="38100" dir="2700000" algn="tl">
                    <a:srgbClr val="C0C0C0"/>
                  </a:outerShdw>
                </a:effectLst>
                <a:latin typeface="Times New Roman" panose="02020603050405020304" pitchFamily="18" charset="0"/>
              </a:rPr>
              <a:t>接受沉积</a:t>
            </a:r>
          </a:p>
        </p:txBody>
      </p:sp>
      <p:sp>
        <p:nvSpPr>
          <p:cNvPr id="353289" name="Text Box 9">
            <a:extLst>
              <a:ext uri="{FF2B5EF4-FFF2-40B4-BE49-F238E27FC236}">
                <a16:creationId xmlns:a16="http://schemas.microsoft.com/office/drawing/2014/main" id="{BF9AF002-C189-4FBF-BAF9-651F0F35CC6C}"/>
              </a:ext>
            </a:extLst>
          </p:cNvPr>
          <p:cNvSpPr txBox="1">
            <a:spLocks noChangeArrowheads="1"/>
          </p:cNvSpPr>
          <p:nvPr/>
        </p:nvSpPr>
        <p:spPr bwMode="auto">
          <a:xfrm>
            <a:off x="1835150" y="4292600"/>
            <a:ext cx="30178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地壳因褶皱断裂抬升</a:t>
            </a:r>
            <a:r>
              <a:rPr lang="en-US" altLang="zh-CN" sz="2400" b="1">
                <a:solidFill>
                  <a:schemeClr val="tx2"/>
                </a:solidFill>
                <a:effectLst>
                  <a:outerShdw blurRad="38100" dist="38100" dir="2700000" algn="tl">
                    <a:srgbClr val="C0C0C0"/>
                  </a:outerShdw>
                </a:effectLst>
                <a:latin typeface="Times New Roman" panose="02020603050405020304" pitchFamily="18" charset="0"/>
              </a:rPr>
              <a:t>,</a:t>
            </a:r>
          </a:p>
          <a:p>
            <a:pPr algn="ctr"/>
            <a:r>
              <a:rPr lang="zh-CN" altLang="en-US" sz="2400" b="1">
                <a:solidFill>
                  <a:schemeClr val="tx2"/>
                </a:solidFill>
                <a:effectLst>
                  <a:outerShdw blurRad="38100" dist="38100" dir="2700000" algn="tl">
                    <a:srgbClr val="C0C0C0"/>
                  </a:outerShdw>
                </a:effectLst>
                <a:latin typeface="Times New Roman" panose="02020603050405020304" pitchFamily="18" charset="0"/>
              </a:rPr>
              <a:t>接受风化剥蚀</a:t>
            </a:r>
          </a:p>
        </p:txBody>
      </p:sp>
      <p:sp>
        <p:nvSpPr>
          <p:cNvPr id="353290" name="Line 10">
            <a:extLst>
              <a:ext uri="{FF2B5EF4-FFF2-40B4-BE49-F238E27FC236}">
                <a16:creationId xmlns:a16="http://schemas.microsoft.com/office/drawing/2014/main" id="{17E5D99F-BA89-4F66-BEBE-68C069C7CB86}"/>
              </a:ext>
            </a:extLst>
          </p:cNvPr>
          <p:cNvSpPr>
            <a:spLocks noChangeShapeType="1"/>
          </p:cNvSpPr>
          <p:nvPr/>
        </p:nvSpPr>
        <p:spPr bwMode="auto">
          <a:xfrm>
            <a:off x="1042988" y="4652963"/>
            <a:ext cx="649287" cy="0"/>
          </a:xfrm>
          <a:prstGeom prst="line">
            <a:avLst/>
          </a:prstGeom>
          <a:noFill/>
          <a:ln w="381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3291" name="Line 11">
            <a:extLst>
              <a:ext uri="{FF2B5EF4-FFF2-40B4-BE49-F238E27FC236}">
                <a16:creationId xmlns:a16="http://schemas.microsoft.com/office/drawing/2014/main" id="{CC2E612B-FB7A-4DFD-B042-6EFB4D85C643}"/>
              </a:ext>
            </a:extLst>
          </p:cNvPr>
          <p:cNvSpPr>
            <a:spLocks noChangeShapeType="1"/>
          </p:cNvSpPr>
          <p:nvPr/>
        </p:nvSpPr>
        <p:spPr bwMode="auto">
          <a:xfrm>
            <a:off x="5076825" y="4652963"/>
            <a:ext cx="935038" cy="0"/>
          </a:xfrm>
          <a:prstGeom prst="line">
            <a:avLst/>
          </a:prstGeom>
          <a:noFill/>
          <a:ln w="381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3287"/>
                                        </p:tgtEl>
                                        <p:attrNameLst>
                                          <p:attrName>style.visibility</p:attrName>
                                        </p:attrNameLst>
                                      </p:cBhvr>
                                      <p:to>
                                        <p:strVal val="visible"/>
                                      </p:to>
                                    </p:set>
                                    <p:animEffect transition="in" filter="fade">
                                      <p:cBhvr>
                                        <p:cTn id="7" dur="500"/>
                                        <p:tgtEl>
                                          <p:spTgt spid="353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3290"/>
                                        </p:tgtEl>
                                        <p:attrNameLst>
                                          <p:attrName>style.visibility</p:attrName>
                                        </p:attrNameLst>
                                      </p:cBhvr>
                                      <p:to>
                                        <p:strVal val="visible"/>
                                      </p:to>
                                    </p:set>
                                    <p:animEffect transition="in" filter="wipe(left)">
                                      <p:cBhvr>
                                        <p:cTn id="12" dur="500"/>
                                        <p:tgtEl>
                                          <p:spTgt spid="353290"/>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3289"/>
                                        </p:tgtEl>
                                        <p:attrNameLst>
                                          <p:attrName>style.visibility</p:attrName>
                                        </p:attrNameLst>
                                      </p:cBhvr>
                                      <p:to>
                                        <p:strVal val="visible"/>
                                      </p:to>
                                    </p:set>
                                    <p:animEffect transition="in" filter="fade">
                                      <p:cBhvr>
                                        <p:cTn id="16" dur="500"/>
                                        <p:tgtEl>
                                          <p:spTgt spid="3532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53291"/>
                                        </p:tgtEl>
                                        <p:attrNameLst>
                                          <p:attrName>style.visibility</p:attrName>
                                        </p:attrNameLst>
                                      </p:cBhvr>
                                      <p:to>
                                        <p:strVal val="visible"/>
                                      </p:to>
                                    </p:set>
                                    <p:animEffect transition="in" filter="wipe(left)">
                                      <p:cBhvr>
                                        <p:cTn id="21" dur="500"/>
                                        <p:tgtEl>
                                          <p:spTgt spid="353291"/>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53288"/>
                                        </p:tgtEl>
                                        <p:attrNameLst>
                                          <p:attrName>style.visibility</p:attrName>
                                        </p:attrNameLst>
                                      </p:cBhvr>
                                      <p:to>
                                        <p:strVal val="visible"/>
                                      </p:to>
                                    </p:set>
                                    <p:animEffect transition="in" filter="wipe(left)">
                                      <p:cBhvr>
                                        <p:cTn id="25" dur="500"/>
                                        <p:tgtEl>
                                          <p:spTgt spid="35328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353285"/>
                                        </p:tgtEl>
                                        <p:attrNameLst>
                                          <p:attrName>style.visibility</p:attrName>
                                        </p:attrNameLst>
                                      </p:cBhvr>
                                      <p:to>
                                        <p:strVal val="visible"/>
                                      </p:to>
                                    </p:set>
                                    <p:animEffect transition="in" filter="strips(downRight)">
                                      <p:cBhvr>
                                        <p:cTn id="30" dur="500"/>
                                        <p:tgtEl>
                                          <p:spTgt spid="353285"/>
                                        </p:tgtEl>
                                      </p:cBhvr>
                                    </p:animEffect>
                                  </p:childTnLst>
                                </p:cTn>
                              </p:par>
                            </p:childTnLst>
                          </p:cTn>
                        </p:par>
                        <p:par>
                          <p:cTn id="31" fill="hold" nodeType="afterGroup">
                            <p:stCondLst>
                              <p:cond delay="500"/>
                            </p:stCondLst>
                            <p:childTnLst>
                              <p:par>
                                <p:cTn id="32" presetID="22" presetClass="entr" presetSubtype="4" fill="hold" nodeType="afterEffect">
                                  <p:stCondLst>
                                    <p:cond delay="0"/>
                                  </p:stCondLst>
                                  <p:childTnLst>
                                    <p:set>
                                      <p:cBhvr>
                                        <p:cTn id="33" dur="1" fill="hold">
                                          <p:stCondLst>
                                            <p:cond delay="0"/>
                                          </p:stCondLst>
                                        </p:cTn>
                                        <p:tgtEl>
                                          <p:spTgt spid="353286"/>
                                        </p:tgtEl>
                                        <p:attrNameLst>
                                          <p:attrName>style.visibility</p:attrName>
                                        </p:attrNameLst>
                                      </p:cBhvr>
                                      <p:to>
                                        <p:strVal val="visible"/>
                                      </p:to>
                                    </p:set>
                                    <p:animEffect transition="in" filter="wipe(down)">
                                      <p:cBhvr>
                                        <p:cTn id="34" dur="500"/>
                                        <p:tgtEl>
                                          <p:spTgt spid="353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autoUpdateAnimBg="0"/>
      <p:bldP spid="353287" grpId="0"/>
      <p:bldP spid="353288" grpId="0"/>
      <p:bldP spid="35328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1744E876-2C49-42E8-8298-FAFD29BBE68C}"/>
              </a:ext>
            </a:extLst>
          </p:cNvPr>
          <p:cNvSpPr>
            <a:spLocks noGrp="1" noRot="1" noChangeArrowheads="1"/>
          </p:cNvSpPr>
          <p:nvPr>
            <p:ph type="title"/>
          </p:nvPr>
        </p:nvSpPr>
        <p:spPr>
          <a:xfrm>
            <a:off x="300038" y="1089025"/>
            <a:ext cx="8540750" cy="608013"/>
          </a:xfrm>
        </p:spPr>
        <p:txBody>
          <a:bodyPr/>
          <a:lstStyle/>
          <a:p>
            <a:r>
              <a:rPr lang="zh-CN" altLang="en-US" b="1">
                <a:solidFill>
                  <a:srgbClr val="FF0000"/>
                </a:solidFill>
                <a:latin typeface="黑体" panose="02010609060101010101" pitchFamily="49" charset="-122"/>
                <a:ea typeface="黑体" panose="02010609060101010101" pitchFamily="49" charset="-122"/>
              </a:rPr>
              <a:t>第六章 地震作用</a:t>
            </a:r>
          </a:p>
        </p:txBody>
      </p:sp>
      <p:sp>
        <p:nvSpPr>
          <p:cNvPr id="160771" name="Rectangle 3">
            <a:extLst>
              <a:ext uri="{FF2B5EF4-FFF2-40B4-BE49-F238E27FC236}">
                <a16:creationId xmlns:a16="http://schemas.microsoft.com/office/drawing/2014/main" id="{55F535E5-86C4-433B-B1B0-C1B4C130277B}"/>
              </a:ext>
            </a:extLst>
          </p:cNvPr>
          <p:cNvSpPr>
            <a:spLocks noGrp="1" noRot="1" noChangeArrowheads="1"/>
          </p:cNvSpPr>
          <p:nvPr>
            <p:ph type="body" idx="1"/>
          </p:nvPr>
        </p:nvSpPr>
        <p:spPr>
          <a:xfrm>
            <a:off x="900113" y="1989138"/>
            <a:ext cx="7343775" cy="4114800"/>
          </a:xfrm>
        </p:spPr>
        <p:txBody>
          <a:bodyPr/>
          <a:lstStyle/>
          <a:p>
            <a:r>
              <a:rPr lang="zh-CN" altLang="en-US"/>
              <a:t>第一节  地震的基本特征和概念</a:t>
            </a:r>
          </a:p>
          <a:p>
            <a:r>
              <a:rPr lang="zh-CN" altLang="en-US"/>
              <a:t>第二节  地震分类</a:t>
            </a:r>
          </a:p>
          <a:p>
            <a:r>
              <a:rPr lang="zh-CN" altLang="en-US"/>
              <a:t>第三节  地震的成因</a:t>
            </a:r>
          </a:p>
          <a:p>
            <a:r>
              <a:rPr lang="zh-CN" altLang="en-US"/>
              <a:t>第四节  地震地质作用</a:t>
            </a:r>
          </a:p>
          <a:p>
            <a:r>
              <a:rPr lang="zh-CN" altLang="en-US"/>
              <a:t>第五节  地震活动规律</a:t>
            </a:r>
          </a:p>
          <a:p>
            <a:r>
              <a:rPr lang="zh-CN" altLang="en-US"/>
              <a:t>第六节  地震预报和预防</a:t>
            </a:r>
          </a:p>
          <a:p>
            <a:pPr>
              <a:buFont typeface="Wingdings" panose="05000000000000000000" pitchFamily="2" charset="2"/>
              <a:buNone/>
            </a:pP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7436A408-23CA-4747-AB6D-BF4571926CFE}"/>
              </a:ext>
            </a:extLst>
          </p:cNvPr>
          <p:cNvSpPr>
            <a:spLocks noGrp="1" noRot="1" noChangeArrowheads="1"/>
          </p:cNvSpPr>
          <p:nvPr>
            <p:ph type="title"/>
          </p:nvPr>
        </p:nvSpPr>
        <p:spPr>
          <a:xfrm>
            <a:off x="250825" y="260350"/>
            <a:ext cx="7772400" cy="1462088"/>
          </a:xfrm>
        </p:spPr>
        <p:txBody>
          <a:bodyPr/>
          <a:lstStyle/>
          <a:p>
            <a:r>
              <a:rPr lang="zh-CN" altLang="en-US" sz="3600" b="1">
                <a:solidFill>
                  <a:schemeClr val="hlink"/>
                </a:solidFill>
                <a:sym typeface="CommercialPi BT" pitchFamily="18" charset="2"/>
              </a:rPr>
              <a:t>有关地震的几个名词：</a:t>
            </a:r>
          </a:p>
        </p:txBody>
      </p:sp>
      <p:sp>
        <p:nvSpPr>
          <p:cNvPr id="162819" name="Rectangle 3">
            <a:extLst>
              <a:ext uri="{FF2B5EF4-FFF2-40B4-BE49-F238E27FC236}">
                <a16:creationId xmlns:a16="http://schemas.microsoft.com/office/drawing/2014/main" id="{812DF494-7E9C-49F1-BE78-25CABDAF1CAA}"/>
              </a:ext>
            </a:extLst>
          </p:cNvPr>
          <p:cNvSpPr>
            <a:spLocks noGrp="1" noRot="1" noChangeArrowheads="1"/>
          </p:cNvSpPr>
          <p:nvPr>
            <p:ph type="body" idx="1"/>
          </p:nvPr>
        </p:nvSpPr>
        <p:spPr>
          <a:xfrm>
            <a:off x="323850" y="2420938"/>
            <a:ext cx="3743325" cy="3671887"/>
          </a:xfrm>
        </p:spPr>
        <p:txBody>
          <a:bodyPr/>
          <a:lstStyle/>
          <a:p>
            <a:r>
              <a:rPr lang="zh-CN" altLang="en-US" b="1">
                <a:solidFill>
                  <a:srgbClr val="D60093"/>
                </a:solidFill>
                <a:latin typeface="黑体" panose="02010609060101010101" pitchFamily="49" charset="-122"/>
                <a:ea typeface="黑体" panose="02010609060101010101" pitchFamily="49" charset="-122"/>
                <a:sym typeface="CommercialPi BT" pitchFamily="18" charset="2"/>
              </a:rPr>
              <a:t>震源</a:t>
            </a:r>
            <a:r>
              <a:rPr lang="en-US" altLang="zh-CN" b="1">
                <a:latin typeface="黑体" panose="02010609060101010101" pitchFamily="49" charset="-122"/>
                <a:ea typeface="黑体" panose="02010609060101010101" pitchFamily="49" charset="-122"/>
                <a:sym typeface="CommercialPi BT" pitchFamily="18" charset="2"/>
              </a:rPr>
              <a:t>-</a:t>
            </a:r>
            <a:r>
              <a:rPr lang="zh-CN" altLang="en-US" b="1">
                <a:latin typeface="黑体" panose="02010609060101010101" pitchFamily="49" charset="-122"/>
                <a:ea typeface="黑体" panose="02010609060101010101" pitchFamily="49" charset="-122"/>
                <a:sym typeface="CommercialPi BT" pitchFamily="18" charset="2"/>
              </a:rPr>
              <a:t>岩石圈内发生震动的地方。</a:t>
            </a:r>
          </a:p>
          <a:p>
            <a:r>
              <a:rPr lang="zh-CN" altLang="en-US" b="1">
                <a:solidFill>
                  <a:srgbClr val="D60093"/>
                </a:solidFill>
                <a:latin typeface="黑体" panose="02010609060101010101" pitchFamily="49" charset="-122"/>
                <a:ea typeface="黑体" panose="02010609060101010101" pitchFamily="49" charset="-122"/>
                <a:sym typeface="CommercialPi BT" pitchFamily="18" charset="2"/>
              </a:rPr>
              <a:t>震中</a:t>
            </a:r>
            <a:r>
              <a:rPr lang="en-US" altLang="zh-CN" b="1">
                <a:latin typeface="黑体" panose="02010609060101010101" pitchFamily="49" charset="-122"/>
                <a:ea typeface="黑体" panose="02010609060101010101" pitchFamily="49" charset="-122"/>
                <a:sym typeface="CommercialPi BT" pitchFamily="18" charset="2"/>
              </a:rPr>
              <a:t>-</a:t>
            </a:r>
            <a:r>
              <a:rPr lang="zh-CN" altLang="en-US" b="1">
                <a:latin typeface="黑体" panose="02010609060101010101" pitchFamily="49" charset="-122"/>
                <a:ea typeface="黑体" panose="02010609060101010101" pitchFamily="49" charset="-122"/>
                <a:sym typeface="CommercialPi BT" pitchFamily="18" charset="2"/>
              </a:rPr>
              <a:t>震源在地面的垂直投影。</a:t>
            </a:r>
          </a:p>
        </p:txBody>
      </p:sp>
      <p:pic>
        <p:nvPicPr>
          <p:cNvPr id="162820" name="Picture 4" descr="未标题1">
            <a:extLst>
              <a:ext uri="{FF2B5EF4-FFF2-40B4-BE49-F238E27FC236}">
                <a16:creationId xmlns:a16="http://schemas.microsoft.com/office/drawing/2014/main" id="{6D8BCC36-136F-4D9B-9D3F-BBB1C20E7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20938"/>
            <a:ext cx="4800600" cy="3217862"/>
          </a:xfrm>
          <a:prstGeom prst="rect">
            <a:avLst/>
          </a:prstGeom>
          <a:noFill/>
          <a:extLst>
            <a:ext uri="{909E8E84-426E-40DD-AFC4-6F175D3DCCD1}">
              <a14:hiddenFill xmlns:a14="http://schemas.microsoft.com/office/drawing/2010/main">
                <a:solidFill>
                  <a:srgbClr val="FFFFFF"/>
                </a:solidFill>
              </a14:hiddenFill>
            </a:ext>
          </a:extLst>
        </p:spPr>
      </p:pic>
      <p:sp>
        <p:nvSpPr>
          <p:cNvPr id="162821" name="Text Box 5">
            <a:extLst>
              <a:ext uri="{FF2B5EF4-FFF2-40B4-BE49-F238E27FC236}">
                <a16:creationId xmlns:a16="http://schemas.microsoft.com/office/drawing/2014/main" id="{B405B7F3-13BC-4FCA-8896-0B090B9CDE78}"/>
              </a:ext>
            </a:extLst>
          </p:cNvPr>
          <p:cNvSpPr txBox="1">
            <a:spLocks noChangeArrowheads="1"/>
          </p:cNvSpPr>
          <p:nvPr/>
        </p:nvSpPr>
        <p:spPr bwMode="auto">
          <a:xfrm>
            <a:off x="4978400" y="5703888"/>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solidFill>
                  <a:schemeClr val="hlink"/>
                </a:solidFill>
                <a:latin typeface="Times New Roman" panose="02020603050405020304" pitchFamily="18" charset="0"/>
              </a:rPr>
              <a:t>震源</a:t>
            </a:r>
          </a:p>
        </p:txBody>
      </p:sp>
      <p:sp>
        <p:nvSpPr>
          <p:cNvPr id="162822" name="Text Box 6">
            <a:extLst>
              <a:ext uri="{FF2B5EF4-FFF2-40B4-BE49-F238E27FC236}">
                <a16:creationId xmlns:a16="http://schemas.microsoft.com/office/drawing/2014/main" id="{DA886E11-FAED-48B9-B1FC-714D8F6F0466}"/>
              </a:ext>
            </a:extLst>
          </p:cNvPr>
          <p:cNvSpPr txBox="1">
            <a:spLocks noChangeArrowheads="1"/>
          </p:cNvSpPr>
          <p:nvPr/>
        </p:nvSpPr>
        <p:spPr bwMode="auto">
          <a:xfrm>
            <a:off x="5562600" y="44577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solidFill>
                  <a:schemeClr val="hlink"/>
                </a:solidFill>
                <a:latin typeface="Times New Roman" panose="02020603050405020304" pitchFamily="18" charset="0"/>
              </a:rPr>
              <a:t>震中</a:t>
            </a:r>
          </a:p>
        </p:txBody>
      </p:sp>
      <p:sp>
        <p:nvSpPr>
          <p:cNvPr id="162823" name="Text Box 7">
            <a:extLst>
              <a:ext uri="{FF2B5EF4-FFF2-40B4-BE49-F238E27FC236}">
                <a16:creationId xmlns:a16="http://schemas.microsoft.com/office/drawing/2014/main" id="{BDCA5200-FBD3-42BF-8E31-0EEAC65C5B53}"/>
              </a:ext>
            </a:extLst>
          </p:cNvPr>
          <p:cNvSpPr txBox="1">
            <a:spLocks noChangeArrowheads="1"/>
          </p:cNvSpPr>
          <p:nvPr/>
        </p:nvSpPr>
        <p:spPr bwMode="auto">
          <a:xfrm>
            <a:off x="7011988" y="4533900"/>
            <a:ext cx="717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solidFill>
                  <a:schemeClr val="hlink"/>
                </a:solidFill>
                <a:latin typeface="Times New Roman" panose="02020603050405020304" pitchFamily="18" charset="0"/>
              </a:rPr>
              <a:t>等震线</a:t>
            </a:r>
          </a:p>
        </p:txBody>
      </p:sp>
      <p:sp>
        <p:nvSpPr>
          <p:cNvPr id="162824" name="Text Box 8">
            <a:extLst>
              <a:ext uri="{FF2B5EF4-FFF2-40B4-BE49-F238E27FC236}">
                <a16:creationId xmlns:a16="http://schemas.microsoft.com/office/drawing/2014/main" id="{B8206039-5FF3-4EE8-8F0A-DF4A9890321D}"/>
              </a:ext>
            </a:extLst>
          </p:cNvPr>
          <p:cNvSpPr txBox="1">
            <a:spLocks noChangeArrowheads="1"/>
          </p:cNvSpPr>
          <p:nvPr/>
        </p:nvSpPr>
        <p:spPr bwMode="auto">
          <a:xfrm>
            <a:off x="7011988" y="4000500"/>
            <a:ext cx="717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solidFill>
                  <a:schemeClr val="hlink"/>
                </a:solidFill>
                <a:latin typeface="Times New Roman" panose="02020603050405020304" pitchFamily="18" charset="0"/>
              </a:rPr>
              <a:t>震中距</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025E4726-78B9-49BA-9A73-A3EFE94FE5FB}"/>
              </a:ext>
            </a:extLst>
          </p:cNvPr>
          <p:cNvSpPr>
            <a:spLocks noGrp="1" noRot="1" noChangeArrowheads="1"/>
          </p:cNvSpPr>
          <p:nvPr>
            <p:ph type="title"/>
          </p:nvPr>
        </p:nvSpPr>
        <p:spPr>
          <a:xfrm>
            <a:off x="250825" y="260350"/>
            <a:ext cx="7772400" cy="1462088"/>
          </a:xfrm>
        </p:spPr>
        <p:txBody>
          <a:bodyPr/>
          <a:lstStyle/>
          <a:p>
            <a:r>
              <a:rPr lang="zh-CN" altLang="en-US" sz="3600" b="1">
                <a:solidFill>
                  <a:schemeClr val="hlink"/>
                </a:solidFill>
                <a:sym typeface="CommercialPi BT" pitchFamily="18" charset="2"/>
              </a:rPr>
              <a:t>有关地震的几个名词：</a:t>
            </a:r>
          </a:p>
        </p:txBody>
      </p:sp>
      <p:sp>
        <p:nvSpPr>
          <p:cNvPr id="354314" name="Rectangle 10">
            <a:extLst>
              <a:ext uri="{FF2B5EF4-FFF2-40B4-BE49-F238E27FC236}">
                <a16:creationId xmlns:a16="http://schemas.microsoft.com/office/drawing/2014/main" id="{F6546892-6B88-4033-8421-5F258ABCE2C3}"/>
              </a:ext>
            </a:extLst>
          </p:cNvPr>
          <p:cNvSpPr>
            <a:spLocks noChangeArrowheads="1"/>
          </p:cNvSpPr>
          <p:nvPr/>
        </p:nvSpPr>
        <p:spPr bwMode="auto">
          <a:xfrm>
            <a:off x="323850" y="2725738"/>
            <a:ext cx="8424863" cy="222726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638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a:solidFill>
                  <a:srgbClr val="FF0000"/>
                </a:solidFill>
                <a:latin typeface="Arial" panose="020B0604020202020204" pitchFamily="34" charset="0"/>
                <a:ea typeface="黑体" panose="02010609060101010101" pitchFamily="49" charset="-122"/>
              </a:rPr>
              <a:t>地震震级</a:t>
            </a:r>
            <a:r>
              <a:rPr lang="zh-CN" altLang="en-US" sz="2800">
                <a:latin typeface="Arial" panose="020B0604020202020204" pitchFamily="34" charset="0"/>
                <a:ea typeface="黑体" panose="02010609060101010101" pitchFamily="49" charset="-122"/>
              </a:rPr>
              <a:t>：是表示一次地震释放能量大小的量度。震源发出的能量越大，震级就越大。</a:t>
            </a:r>
          </a:p>
          <a:p>
            <a:r>
              <a:rPr lang="zh-CN" altLang="en-US" sz="2800">
                <a:solidFill>
                  <a:srgbClr val="FF0000"/>
                </a:solidFill>
                <a:latin typeface="Arial" panose="020B0604020202020204" pitchFamily="34" charset="0"/>
                <a:ea typeface="黑体" panose="02010609060101010101" pitchFamily="49" charset="-122"/>
              </a:rPr>
              <a:t>地震烈度</a:t>
            </a:r>
            <a:r>
              <a:rPr lang="zh-CN" altLang="en-US" sz="2800">
                <a:latin typeface="Arial" panose="020B0604020202020204" pitchFamily="34" charset="0"/>
                <a:ea typeface="黑体" panose="02010609060101010101" pitchFamily="49" charset="-122"/>
              </a:rPr>
              <a:t>：是指地面及房屋建筑物遭受破坏的程度。地震烈度的大小与震级大小、震源深浅以及该地区的地质构造有关。</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722B6B-1A9E-441F-A238-0716164B206B}"/>
              </a:ext>
            </a:extLst>
          </p:cNvPr>
          <p:cNvSpPr>
            <a:spLocks noGrp="1" noRot="1" noChangeArrowheads="1"/>
          </p:cNvSpPr>
          <p:nvPr>
            <p:ph type="title"/>
          </p:nvPr>
        </p:nvSpPr>
        <p:spPr>
          <a:xfrm>
            <a:off x="693738" y="1212850"/>
            <a:ext cx="7675562" cy="608013"/>
          </a:xfrm>
        </p:spPr>
        <p:txBody>
          <a:bodyPr/>
          <a:lstStyle/>
          <a:p>
            <a:r>
              <a:rPr lang="zh-CN" altLang="en-US" b="1">
                <a:solidFill>
                  <a:schemeClr val="tx1"/>
                </a:solidFill>
              </a:rPr>
              <a:t>第七章</a:t>
            </a:r>
            <a:r>
              <a:rPr lang="zh-CN" altLang="en-US">
                <a:solidFill>
                  <a:schemeClr val="tx1"/>
                </a:solidFill>
              </a:rPr>
              <a:t> </a:t>
            </a:r>
            <a:r>
              <a:rPr lang="zh-CN" altLang="en-US" b="1">
                <a:solidFill>
                  <a:schemeClr val="tx1"/>
                </a:solidFill>
              </a:rPr>
              <a:t>	岩浆作用</a:t>
            </a:r>
          </a:p>
        </p:txBody>
      </p:sp>
      <p:sp>
        <p:nvSpPr>
          <p:cNvPr id="183299" name="Rectangle 3">
            <a:extLst>
              <a:ext uri="{FF2B5EF4-FFF2-40B4-BE49-F238E27FC236}">
                <a16:creationId xmlns:a16="http://schemas.microsoft.com/office/drawing/2014/main" id="{F2E6FF8A-B020-4B54-8D2C-764CA2FD61B2}"/>
              </a:ext>
            </a:extLst>
          </p:cNvPr>
          <p:cNvSpPr>
            <a:spLocks noGrp="1" noRot="1" noChangeArrowheads="1"/>
          </p:cNvSpPr>
          <p:nvPr>
            <p:ph type="body" idx="1"/>
          </p:nvPr>
        </p:nvSpPr>
        <p:spPr>
          <a:xfrm>
            <a:off x="539750" y="2260600"/>
            <a:ext cx="7834313" cy="2924175"/>
          </a:xfrm>
        </p:spPr>
        <p:txBody>
          <a:bodyPr/>
          <a:lstStyle/>
          <a:p>
            <a:pPr algn="just">
              <a:buFont typeface="Wingdings" panose="05000000000000000000" pitchFamily="2" charset="2"/>
              <a:buNone/>
            </a:pPr>
            <a:r>
              <a:rPr lang="en-US" altLang="zh-CN">
                <a:latin typeface="Courier New" panose="02070309020205020404" pitchFamily="49" charset="0"/>
                <a:sym typeface="CommercialPi BT" pitchFamily="18" charset="2"/>
              </a:rPr>
              <a:t>7.1  </a:t>
            </a:r>
            <a:r>
              <a:rPr lang="zh-CN" altLang="en-US">
                <a:latin typeface="Courier New" panose="02070309020205020404" pitchFamily="49" charset="0"/>
                <a:sym typeface="CommercialPi BT" pitchFamily="18" charset="2"/>
              </a:rPr>
              <a:t>岩浆与岩浆作用的概念</a:t>
            </a:r>
            <a:endParaRPr lang="zh-CN" altLang="en-US">
              <a:latin typeface="Courier New" panose="02070309020205020404" pitchFamily="49" charset="0"/>
            </a:endParaRPr>
          </a:p>
          <a:p>
            <a:pPr algn="just">
              <a:buFont typeface="Wingdings" panose="05000000000000000000" pitchFamily="2" charset="2"/>
              <a:buNone/>
            </a:pPr>
            <a:r>
              <a:rPr lang="en-US" altLang="zh-CN">
                <a:latin typeface="Courier New" panose="02070309020205020404" pitchFamily="49" charset="0"/>
                <a:sym typeface="CommercialPi BT" pitchFamily="18" charset="2"/>
              </a:rPr>
              <a:t>7.2  </a:t>
            </a:r>
            <a:r>
              <a:rPr lang="zh-CN" altLang="en-US">
                <a:latin typeface="Courier New" panose="02070309020205020404" pitchFamily="49" charset="0"/>
                <a:sym typeface="CommercialPi BT" pitchFamily="18" charset="2"/>
              </a:rPr>
              <a:t>火山作用</a:t>
            </a:r>
          </a:p>
          <a:p>
            <a:pPr algn="just">
              <a:buFont typeface="Wingdings" panose="05000000000000000000" pitchFamily="2" charset="2"/>
              <a:buNone/>
            </a:pPr>
            <a:r>
              <a:rPr lang="en-US" altLang="zh-CN">
                <a:latin typeface="Courier New" panose="02070309020205020404" pitchFamily="49" charset="0"/>
                <a:sym typeface="CommercialPi BT" pitchFamily="18" charset="2"/>
              </a:rPr>
              <a:t>7.3  </a:t>
            </a:r>
            <a:r>
              <a:rPr lang="zh-CN" altLang="en-US">
                <a:latin typeface="Courier New" panose="02070309020205020404" pitchFamily="49" charset="0"/>
                <a:sym typeface="CommercialPi BT" pitchFamily="18" charset="2"/>
              </a:rPr>
              <a:t>火山喷发的产物 </a:t>
            </a:r>
            <a:endParaRPr lang="zh-CN" altLang="en-US">
              <a:latin typeface="Courier New" panose="02070309020205020404" pitchFamily="49" charset="0"/>
            </a:endParaRPr>
          </a:p>
          <a:p>
            <a:pPr algn="just">
              <a:buFont typeface="Wingdings" panose="05000000000000000000" pitchFamily="2" charset="2"/>
              <a:buNone/>
            </a:pPr>
            <a:r>
              <a:rPr lang="en-US" altLang="zh-CN">
                <a:latin typeface="Courier New" panose="02070309020205020404" pitchFamily="49" charset="0"/>
                <a:sym typeface="CommercialPi BT" pitchFamily="18" charset="2"/>
              </a:rPr>
              <a:t>7.4  </a:t>
            </a:r>
            <a:r>
              <a:rPr lang="zh-CN" altLang="en-US"/>
              <a:t>岩浆的侵入作用与侵入岩</a:t>
            </a:r>
          </a:p>
          <a:p>
            <a:pPr algn="just">
              <a:buFont typeface="Wingdings" panose="05000000000000000000" pitchFamily="2" charset="2"/>
              <a:buNone/>
            </a:pPr>
            <a:r>
              <a:rPr lang="en-US" altLang="zh-CN">
                <a:latin typeface="Courier New" panose="02070309020205020404" pitchFamily="49" charset="0"/>
                <a:sym typeface="CommercialPi BT" pitchFamily="18" charset="2"/>
              </a:rPr>
              <a:t>7.5  </a:t>
            </a:r>
            <a:r>
              <a:rPr lang="zh-CN" altLang="en-US"/>
              <a:t>岩浆的演化</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105CA809-8DBD-4DE8-A422-F5DB83D81AC6}"/>
              </a:ext>
            </a:extLst>
          </p:cNvPr>
          <p:cNvSpPr>
            <a:spLocks noGrp="1" noRot="1" noChangeArrowheads="1"/>
          </p:cNvSpPr>
          <p:nvPr>
            <p:ph type="body" idx="1"/>
          </p:nvPr>
        </p:nvSpPr>
        <p:spPr>
          <a:xfrm>
            <a:off x="395288" y="620713"/>
            <a:ext cx="7272337" cy="720725"/>
          </a:xfrm>
        </p:spPr>
        <p:txBody>
          <a:bodyPr/>
          <a:lstStyle/>
          <a:p>
            <a:pPr algn="just">
              <a:buFont typeface="Wingdings" panose="05000000000000000000" pitchFamily="2" charset="2"/>
              <a:buNone/>
            </a:pPr>
            <a:r>
              <a:rPr lang="zh-CN" altLang="en-US"/>
              <a:t>岩浆与岩浆作用的概念</a:t>
            </a:r>
          </a:p>
        </p:txBody>
      </p:sp>
      <p:sp>
        <p:nvSpPr>
          <p:cNvPr id="184323" name="Text Box 3">
            <a:extLst>
              <a:ext uri="{FF2B5EF4-FFF2-40B4-BE49-F238E27FC236}">
                <a16:creationId xmlns:a16="http://schemas.microsoft.com/office/drawing/2014/main" id="{2A40458D-E5E1-4CCF-B77B-BD0612ED1BC1}"/>
              </a:ext>
            </a:extLst>
          </p:cNvPr>
          <p:cNvSpPr txBox="1">
            <a:spLocks noChangeArrowheads="1"/>
          </p:cNvSpPr>
          <p:nvPr/>
        </p:nvSpPr>
        <p:spPr bwMode="auto">
          <a:xfrm>
            <a:off x="136525" y="1447800"/>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184324" name="Text Box 4">
            <a:extLst>
              <a:ext uri="{FF2B5EF4-FFF2-40B4-BE49-F238E27FC236}">
                <a16:creationId xmlns:a16="http://schemas.microsoft.com/office/drawing/2014/main" id="{1222CEC0-664C-4771-9784-2B67F1D73E5F}"/>
              </a:ext>
            </a:extLst>
          </p:cNvPr>
          <p:cNvSpPr txBox="1">
            <a:spLocks noChangeArrowheads="1"/>
          </p:cNvSpPr>
          <p:nvPr/>
        </p:nvSpPr>
        <p:spPr bwMode="auto">
          <a:xfrm>
            <a:off x="395288" y="1557338"/>
            <a:ext cx="77406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800" b="1">
                <a:solidFill>
                  <a:srgbClr val="FF0000"/>
                </a:solidFill>
                <a:latin typeface="Times New Roman" panose="02020603050405020304" pitchFamily="18" charset="0"/>
              </a:rPr>
              <a:t>岩浆</a:t>
            </a:r>
            <a:r>
              <a:rPr lang="zh-CN" altLang="en-US" sz="2800" b="1">
                <a:latin typeface="Times New Roman" panose="02020603050405020304" pitchFamily="18" charset="0"/>
              </a:rPr>
              <a:t>是形成于地下</a:t>
            </a:r>
            <a:r>
              <a:rPr lang="zh-CN" altLang="en-US" sz="2800" b="1">
                <a:latin typeface="Courier New" panose="02070309020205020404" pitchFamily="49" charset="0"/>
              </a:rPr>
              <a:t>深处，包含部分金属硫化物、氧化物，富含挥发组分的硅酸盐熔融体。</a:t>
            </a:r>
          </a:p>
        </p:txBody>
      </p:sp>
      <p:sp>
        <p:nvSpPr>
          <p:cNvPr id="184327" name="Rectangle 7">
            <a:extLst>
              <a:ext uri="{FF2B5EF4-FFF2-40B4-BE49-F238E27FC236}">
                <a16:creationId xmlns:a16="http://schemas.microsoft.com/office/drawing/2014/main" id="{7F980EE3-D0CE-4AA1-B344-D5A5D14156BB}"/>
              </a:ext>
            </a:extLst>
          </p:cNvPr>
          <p:cNvSpPr>
            <a:spLocks noChangeArrowheads="1"/>
          </p:cNvSpPr>
          <p:nvPr/>
        </p:nvSpPr>
        <p:spPr bwMode="auto">
          <a:xfrm>
            <a:off x="468313" y="2924175"/>
            <a:ext cx="7777162" cy="265430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chemeClr val="tx2"/>
                </a:solidFill>
                <a:effectLst>
                  <a:outerShdw blurRad="38100" dist="38100" dir="2700000" algn="tl">
                    <a:srgbClr val="C0C0C0"/>
                  </a:outerShdw>
                </a:effectLst>
              </a:rPr>
              <a:t>岩浆的类型</a:t>
            </a:r>
            <a:r>
              <a:rPr lang="zh-CN" altLang="en-US" sz="2800" b="1">
                <a:solidFill>
                  <a:schemeClr val="tx2"/>
                </a:solidFill>
              </a:rPr>
              <a:t>  </a:t>
            </a:r>
            <a:r>
              <a:rPr lang="zh-CN" altLang="en-US" sz="2800" b="1"/>
              <a:t>通常根据岩浆中</a:t>
            </a:r>
            <a:r>
              <a:rPr lang="en-US" altLang="zh-CN" sz="2800" b="1"/>
              <a:t>SiO2 </a:t>
            </a:r>
            <a:r>
              <a:rPr lang="zh-CN" altLang="en-US" sz="2800" b="1"/>
              <a:t>含量将其分为四类：</a:t>
            </a:r>
          </a:p>
          <a:p>
            <a:r>
              <a:rPr lang="zh-CN" altLang="en-US" sz="2800" b="1">
                <a:solidFill>
                  <a:srgbClr val="FF0000"/>
                </a:solidFill>
              </a:rPr>
              <a:t>         </a:t>
            </a:r>
            <a:r>
              <a:rPr lang="zh-CN" altLang="en-US" sz="2800" b="1">
                <a:solidFill>
                  <a:srgbClr val="FF0000"/>
                </a:solidFill>
                <a:effectLst>
                  <a:outerShdw blurRad="38100" dist="38100" dir="2700000" algn="tl">
                    <a:srgbClr val="C0C0C0"/>
                  </a:outerShdw>
                </a:effectLst>
              </a:rPr>
              <a:t>超基性岩浆</a:t>
            </a:r>
            <a:r>
              <a:rPr lang="en-US" altLang="zh-CN" sz="2800" b="1">
                <a:solidFill>
                  <a:srgbClr val="FF0000"/>
                </a:solidFill>
                <a:effectLst>
                  <a:outerShdw blurRad="38100" dist="38100" dir="2700000" algn="tl">
                    <a:srgbClr val="C0C0C0"/>
                  </a:outerShdw>
                </a:effectLst>
              </a:rPr>
              <a:t>(SiO2 </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45</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a:t>
            </a:r>
          </a:p>
          <a:p>
            <a:r>
              <a:rPr lang="en-US" altLang="zh-CN" sz="2800" b="1">
                <a:solidFill>
                  <a:srgbClr val="FF0000"/>
                </a:solidFill>
                <a:effectLst>
                  <a:outerShdw blurRad="38100" dist="38100" dir="2700000" algn="tl">
                    <a:srgbClr val="C0C0C0"/>
                  </a:outerShdw>
                </a:effectLst>
              </a:rPr>
              <a:t>         </a:t>
            </a:r>
            <a:r>
              <a:rPr lang="zh-CN" altLang="en-US" sz="2800" b="1">
                <a:solidFill>
                  <a:srgbClr val="FF0000"/>
                </a:solidFill>
                <a:effectLst>
                  <a:outerShdw blurRad="38100" dist="38100" dir="2700000" algn="tl">
                    <a:srgbClr val="C0C0C0"/>
                  </a:outerShdw>
                </a:effectLst>
              </a:rPr>
              <a:t>基性岩浆</a:t>
            </a:r>
            <a:r>
              <a:rPr lang="en-US" altLang="zh-CN" sz="2800" b="1">
                <a:solidFill>
                  <a:srgbClr val="FF0000"/>
                </a:solidFill>
                <a:effectLst>
                  <a:outerShdw blurRad="38100" dist="38100" dir="2700000" algn="tl">
                    <a:srgbClr val="C0C0C0"/>
                  </a:outerShdw>
                </a:effectLst>
              </a:rPr>
              <a:t>(SiO2 45-52</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a:t>
            </a:r>
          </a:p>
          <a:p>
            <a:r>
              <a:rPr lang="en-US" altLang="zh-CN" sz="2800" b="1">
                <a:solidFill>
                  <a:srgbClr val="FF0000"/>
                </a:solidFill>
                <a:effectLst>
                  <a:outerShdw blurRad="38100" dist="38100" dir="2700000" algn="tl">
                    <a:srgbClr val="C0C0C0"/>
                  </a:outerShdw>
                </a:effectLst>
              </a:rPr>
              <a:t>         </a:t>
            </a:r>
            <a:r>
              <a:rPr lang="zh-CN" altLang="en-US" sz="2800" b="1">
                <a:solidFill>
                  <a:srgbClr val="FF0000"/>
                </a:solidFill>
                <a:effectLst>
                  <a:outerShdw blurRad="38100" dist="38100" dir="2700000" algn="tl">
                    <a:srgbClr val="C0C0C0"/>
                  </a:outerShdw>
                </a:effectLst>
              </a:rPr>
              <a:t>中性岩浆</a:t>
            </a:r>
            <a:r>
              <a:rPr lang="en-US" altLang="zh-CN" sz="2800" b="1">
                <a:solidFill>
                  <a:srgbClr val="FF0000"/>
                </a:solidFill>
                <a:effectLst>
                  <a:outerShdw blurRad="38100" dist="38100" dir="2700000" algn="tl">
                    <a:srgbClr val="C0C0C0"/>
                  </a:outerShdw>
                </a:effectLst>
              </a:rPr>
              <a:t>(SiO2 52-65</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a:t>
            </a:r>
          </a:p>
          <a:p>
            <a:r>
              <a:rPr lang="en-US" altLang="zh-CN" sz="2800" b="1">
                <a:solidFill>
                  <a:srgbClr val="FF0000"/>
                </a:solidFill>
                <a:effectLst>
                  <a:outerShdw blurRad="38100" dist="38100" dir="2700000" algn="tl">
                    <a:srgbClr val="C0C0C0"/>
                  </a:outerShdw>
                </a:effectLst>
              </a:rPr>
              <a:t>         </a:t>
            </a:r>
            <a:r>
              <a:rPr lang="zh-CN" altLang="en-US" sz="2800" b="1">
                <a:solidFill>
                  <a:srgbClr val="FF0000"/>
                </a:solidFill>
                <a:effectLst>
                  <a:outerShdw blurRad="38100" dist="38100" dir="2700000" algn="tl">
                    <a:srgbClr val="C0C0C0"/>
                  </a:outerShdw>
                </a:effectLst>
              </a:rPr>
              <a:t>酸性岩浆</a:t>
            </a:r>
            <a:r>
              <a:rPr lang="en-US" altLang="zh-CN" sz="2800" b="1">
                <a:solidFill>
                  <a:srgbClr val="FF0000"/>
                </a:solidFill>
                <a:effectLst>
                  <a:outerShdw blurRad="38100" dist="38100" dir="2700000" algn="tl">
                    <a:srgbClr val="C0C0C0"/>
                  </a:outerShdw>
                </a:effectLst>
              </a:rPr>
              <a:t>(SiO2 </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65</a:t>
            </a:r>
            <a:r>
              <a:rPr lang="zh-CN" altLang="en-US" sz="2800" b="1">
                <a:solidFill>
                  <a:srgbClr val="FF0000"/>
                </a:solidFill>
                <a:effectLst>
                  <a:outerShdw blurRad="38100" dist="38100" dir="2700000" algn="tl">
                    <a:srgbClr val="C0C0C0"/>
                  </a:outerShdw>
                </a:effectLst>
              </a:rPr>
              <a:t>％</a:t>
            </a:r>
            <a:r>
              <a:rPr lang="en-US" altLang="zh-CN" sz="2800" b="1">
                <a:solidFill>
                  <a:srgbClr val="FF0000"/>
                </a:solidFill>
                <a:effectLst>
                  <a:outerShdw blurRad="38100" dist="38100" dir="2700000" algn="tl">
                    <a:srgbClr val="C0C0C0"/>
                  </a:outerShdw>
                </a:effectLst>
              </a:rPr>
              <a:t>)</a:t>
            </a:r>
            <a:r>
              <a:rPr lang="en-US" altLang="zh-CN" sz="2800" b="1">
                <a:solidFill>
                  <a:srgbClr val="FF0000"/>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9" name="Rectangle 7">
            <a:extLst>
              <a:ext uri="{FF2B5EF4-FFF2-40B4-BE49-F238E27FC236}">
                <a16:creationId xmlns:a16="http://schemas.microsoft.com/office/drawing/2014/main" id="{4D50B3F7-17A1-45F5-AF38-35A9D7AC4C5E}"/>
              </a:ext>
            </a:extLst>
          </p:cNvPr>
          <p:cNvSpPr>
            <a:spLocks noChangeArrowheads="1"/>
          </p:cNvSpPr>
          <p:nvPr/>
        </p:nvSpPr>
        <p:spPr bwMode="auto">
          <a:xfrm>
            <a:off x="323850" y="1844675"/>
            <a:ext cx="8496300" cy="256857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sz="1800" b="1">
                <a:latin typeface="Arial" panose="020B0604020202020204" pitchFamily="34" charset="0"/>
              </a:rPr>
              <a:t>1</a:t>
            </a:r>
            <a:r>
              <a:rPr lang="zh-CN" altLang="en-US" sz="1800" b="1">
                <a:latin typeface="Arial" panose="020B0604020202020204" pitchFamily="34" charset="0"/>
              </a:rPr>
              <a:t>、按照岩浆是否喷涌至地表可分为</a:t>
            </a:r>
            <a:r>
              <a:rPr lang="zh-CN" altLang="en-US" sz="1800" b="1" u="sng">
                <a:latin typeface="Arial" panose="020B0604020202020204" pitchFamily="34" charset="0"/>
              </a:rPr>
              <a:t>喷出作用 </a:t>
            </a:r>
            <a:r>
              <a:rPr lang="zh-CN" altLang="en-US" sz="1800" b="1">
                <a:latin typeface="Arial" panose="020B0604020202020204" pitchFamily="34" charset="0"/>
              </a:rPr>
              <a:t>、</a:t>
            </a:r>
            <a:r>
              <a:rPr lang="zh-CN" altLang="en-US" sz="1800" b="1" u="sng">
                <a:latin typeface="Arial" panose="020B0604020202020204" pitchFamily="34" charset="0"/>
              </a:rPr>
              <a:t>侵入作用</a:t>
            </a:r>
            <a:r>
              <a:rPr lang="zh-CN" altLang="en-US" sz="1800" b="1">
                <a:latin typeface="Arial" panose="020B0604020202020204" pitchFamily="34" charset="0"/>
              </a:rPr>
              <a:t>。</a:t>
            </a:r>
          </a:p>
          <a:p>
            <a:pPr>
              <a:lnSpc>
                <a:spcPct val="150000"/>
              </a:lnSpc>
            </a:pPr>
            <a:r>
              <a:rPr lang="en-US" altLang="zh-CN" sz="1800" b="1">
                <a:latin typeface="Arial" panose="020B0604020202020204" pitchFamily="34" charset="0"/>
              </a:rPr>
              <a:t>2</a:t>
            </a:r>
            <a:r>
              <a:rPr lang="zh-CN" altLang="en-US" sz="1800" b="1">
                <a:latin typeface="Arial" panose="020B0604020202020204" pitchFamily="34" charset="0"/>
              </a:rPr>
              <a:t>、根据</a:t>
            </a:r>
            <a:r>
              <a:rPr lang="en-US" altLang="zh-CN" sz="1800" b="1">
                <a:latin typeface="Arial" panose="020B0604020202020204" pitchFamily="34" charset="0"/>
              </a:rPr>
              <a:t>SiO2</a:t>
            </a:r>
            <a:r>
              <a:rPr lang="zh-CN" altLang="en-US" sz="1800" b="1">
                <a:latin typeface="Arial" panose="020B0604020202020204" pitchFamily="34" charset="0"/>
              </a:rPr>
              <a:t>含量，岩浆可分为</a:t>
            </a:r>
            <a:r>
              <a:rPr lang="zh-CN" altLang="en-US" sz="1800" b="1" u="sng">
                <a:latin typeface="Arial" panose="020B0604020202020204" pitchFamily="34" charset="0"/>
              </a:rPr>
              <a:t>酸性</a:t>
            </a:r>
            <a:r>
              <a:rPr lang="zh-CN" altLang="en-US" sz="1800" b="1">
                <a:latin typeface="Arial" panose="020B0604020202020204" pitchFamily="34" charset="0"/>
              </a:rPr>
              <a:t>、</a:t>
            </a:r>
            <a:r>
              <a:rPr lang="zh-CN" altLang="en-US" sz="1800" b="1" u="sng">
                <a:latin typeface="Arial" panose="020B0604020202020204" pitchFamily="34" charset="0"/>
              </a:rPr>
              <a:t>中性</a:t>
            </a:r>
            <a:r>
              <a:rPr lang="zh-CN" altLang="en-US" sz="1800" b="1">
                <a:latin typeface="Arial" panose="020B0604020202020204" pitchFamily="34" charset="0"/>
              </a:rPr>
              <a:t>、</a:t>
            </a:r>
            <a:r>
              <a:rPr lang="zh-CN" altLang="en-US" sz="1800" b="1" u="sng">
                <a:latin typeface="Arial" panose="020B0604020202020204" pitchFamily="34" charset="0"/>
              </a:rPr>
              <a:t>基性</a:t>
            </a:r>
            <a:r>
              <a:rPr lang="zh-CN" altLang="en-US" sz="1800" b="1">
                <a:latin typeface="Arial" panose="020B0604020202020204" pitchFamily="34" charset="0"/>
              </a:rPr>
              <a:t>、</a:t>
            </a:r>
            <a:r>
              <a:rPr lang="zh-CN" altLang="en-US" sz="1800" b="1" u="sng">
                <a:latin typeface="Arial" panose="020B0604020202020204" pitchFamily="34" charset="0"/>
              </a:rPr>
              <a:t>超基性</a:t>
            </a:r>
            <a:r>
              <a:rPr lang="zh-CN" altLang="en-US" sz="1800" b="1">
                <a:latin typeface="Arial" panose="020B0604020202020204" pitchFamily="34" charset="0"/>
              </a:rPr>
              <a:t>四种基本类型。</a:t>
            </a:r>
          </a:p>
          <a:p>
            <a:pPr>
              <a:lnSpc>
                <a:spcPct val="150000"/>
              </a:lnSpc>
            </a:pPr>
            <a:r>
              <a:rPr lang="en-US" altLang="zh-CN" sz="1800" b="1">
                <a:latin typeface="Arial" panose="020B0604020202020204" pitchFamily="34" charset="0"/>
              </a:rPr>
              <a:t>3</a:t>
            </a:r>
            <a:r>
              <a:rPr lang="zh-CN" altLang="en-US" sz="1800" b="1">
                <a:latin typeface="Arial" panose="020B0604020202020204" pitchFamily="34" charset="0"/>
              </a:rPr>
              <a:t>、火山喷发的类型可分为</a:t>
            </a:r>
            <a:r>
              <a:rPr lang="zh-CN" altLang="en-US" sz="1800" b="1" u="sng">
                <a:latin typeface="Arial" panose="020B0604020202020204" pitchFamily="34" charset="0"/>
              </a:rPr>
              <a:t>熔透式、 裂隙式 、中心式</a:t>
            </a:r>
            <a:r>
              <a:rPr lang="zh-CN" altLang="en-US" sz="1800" b="1">
                <a:latin typeface="Arial" panose="020B0604020202020204" pitchFamily="34" charset="0"/>
              </a:rPr>
              <a:t>三种类型。</a:t>
            </a:r>
          </a:p>
          <a:p>
            <a:pPr>
              <a:lnSpc>
                <a:spcPct val="150000"/>
              </a:lnSpc>
            </a:pPr>
            <a:r>
              <a:rPr lang="en-US" altLang="zh-CN" sz="1800" b="1">
                <a:latin typeface="Arial" panose="020B0604020202020204" pitchFamily="34" charset="0"/>
              </a:rPr>
              <a:t>4</a:t>
            </a:r>
            <a:r>
              <a:rPr lang="zh-CN" altLang="en-US" sz="1800" b="1">
                <a:latin typeface="Arial" panose="020B0604020202020204" pitchFamily="34" charset="0"/>
              </a:rPr>
              <a:t>、火山碎屑按其粒径大小可分为火</a:t>
            </a:r>
            <a:r>
              <a:rPr lang="zh-CN" altLang="en-US" sz="1800" b="1" u="sng">
                <a:latin typeface="Arial" panose="020B0604020202020204" pitchFamily="34" charset="0"/>
              </a:rPr>
              <a:t>山集块、火山角砾、火山灰、火山尘</a:t>
            </a:r>
            <a:r>
              <a:rPr lang="zh-CN" altLang="en-US" sz="1800" b="1">
                <a:latin typeface="Arial" panose="020B0604020202020204" pitchFamily="34" charset="0"/>
              </a:rPr>
              <a:t>。</a:t>
            </a:r>
          </a:p>
          <a:p>
            <a:pPr>
              <a:lnSpc>
                <a:spcPct val="150000"/>
              </a:lnSpc>
            </a:pPr>
            <a:r>
              <a:rPr lang="en-US" altLang="zh-CN" sz="1800" b="1">
                <a:latin typeface="Arial" panose="020B0604020202020204" pitchFamily="34" charset="0"/>
              </a:rPr>
              <a:t>5</a:t>
            </a:r>
            <a:r>
              <a:rPr lang="zh-CN" altLang="en-US" sz="1800" b="1">
                <a:latin typeface="Arial" panose="020B0604020202020204" pitchFamily="34" charset="0"/>
              </a:rPr>
              <a:t>、火山喷出物按其性质可分为</a:t>
            </a:r>
            <a:r>
              <a:rPr lang="zh-CN" altLang="en-US" sz="1800" b="1" u="sng">
                <a:latin typeface="Arial" panose="020B0604020202020204" pitchFamily="34" charset="0"/>
              </a:rPr>
              <a:t>气态、液态和固态</a:t>
            </a:r>
            <a:r>
              <a:rPr lang="zh-CN" altLang="en-US" sz="1800" b="1">
                <a:latin typeface="Arial" panose="020B0604020202020204" pitchFamily="34" charset="0"/>
              </a:rPr>
              <a:t>３种。</a:t>
            </a:r>
          </a:p>
          <a:p>
            <a:pPr>
              <a:lnSpc>
                <a:spcPct val="150000"/>
              </a:lnSpc>
            </a:pPr>
            <a:r>
              <a:rPr lang="en-US" altLang="zh-CN" sz="1800" b="1">
                <a:latin typeface="Arial" panose="020B0604020202020204" pitchFamily="34" charset="0"/>
              </a:rPr>
              <a:t>6</a:t>
            </a:r>
            <a:r>
              <a:rPr lang="zh-CN" altLang="en-US" sz="1800" b="1">
                <a:latin typeface="Arial" panose="020B0604020202020204" pitchFamily="34" charset="0"/>
              </a:rPr>
              <a:t>、岩浆的分异作用可分为</a:t>
            </a:r>
            <a:r>
              <a:rPr lang="zh-CN" altLang="en-US" sz="1800" b="1" u="sng">
                <a:latin typeface="Arial" panose="020B0604020202020204" pitchFamily="34" charset="0"/>
              </a:rPr>
              <a:t>熔离分异</a:t>
            </a:r>
            <a:r>
              <a:rPr lang="zh-CN" altLang="en-US" sz="1800" b="1">
                <a:latin typeface="Arial" panose="020B0604020202020204" pitchFamily="34" charset="0"/>
              </a:rPr>
              <a:t>、</a:t>
            </a:r>
            <a:r>
              <a:rPr lang="zh-CN" altLang="en-US" sz="1800" b="1" u="sng">
                <a:latin typeface="Arial" panose="020B0604020202020204" pitchFamily="34" charset="0"/>
              </a:rPr>
              <a:t>结晶分异</a:t>
            </a:r>
            <a:r>
              <a:rPr lang="zh-CN" altLang="en-US" sz="1800" b="1">
                <a:latin typeface="Arial" panose="020B0604020202020204" pitchFamily="34" charset="0"/>
              </a:rPr>
              <a:t>、</a:t>
            </a:r>
            <a:r>
              <a:rPr lang="zh-CN" altLang="en-US" sz="1800" b="1" u="sng">
                <a:latin typeface="Arial" panose="020B0604020202020204" pitchFamily="34" charset="0"/>
              </a:rPr>
              <a:t>气态分异</a:t>
            </a:r>
            <a:r>
              <a:rPr lang="zh-CN" altLang="en-US" sz="1800" b="1">
                <a:latin typeface="Arial" panose="020B0604020202020204" pitchFamily="34" charset="0"/>
              </a:rPr>
              <a:t>三种形式。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a:extLst>
              <a:ext uri="{FF2B5EF4-FFF2-40B4-BE49-F238E27FC236}">
                <a16:creationId xmlns:a16="http://schemas.microsoft.com/office/drawing/2014/main" id="{94CA5790-55DB-4981-9269-A7E71B41A4DB}"/>
              </a:ext>
            </a:extLst>
          </p:cNvPr>
          <p:cNvSpPr txBox="1">
            <a:spLocks noChangeArrowheads="1"/>
          </p:cNvSpPr>
          <p:nvPr/>
        </p:nvSpPr>
        <p:spPr bwMode="auto">
          <a:xfrm>
            <a:off x="395288" y="692150"/>
            <a:ext cx="842486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chemeClr val="hlink"/>
                </a:solidFill>
                <a:latin typeface="Times New Roman" panose="02020603050405020304" pitchFamily="18" charset="0"/>
              </a:rPr>
              <a:t>岩浆作用： </a:t>
            </a:r>
            <a:r>
              <a:rPr lang="zh-CN" altLang="en-US" sz="2800" b="1">
                <a:latin typeface="Courier New" panose="02070309020205020404" pitchFamily="49" charset="0"/>
              </a:rPr>
              <a:t>岩浆从形成、活动直至冷凝成岩的全部地质作用过程。</a:t>
            </a:r>
          </a:p>
          <a:p>
            <a:pPr algn="ctr"/>
            <a:endParaRPr lang="zh-CN" altLang="en-US" sz="2800" b="1">
              <a:latin typeface="Times New Roman" panose="02020603050405020304" pitchFamily="18" charset="0"/>
            </a:endParaRPr>
          </a:p>
        </p:txBody>
      </p:sp>
      <p:sp>
        <p:nvSpPr>
          <p:cNvPr id="185347" name="Text Box 3">
            <a:extLst>
              <a:ext uri="{FF2B5EF4-FFF2-40B4-BE49-F238E27FC236}">
                <a16:creationId xmlns:a16="http://schemas.microsoft.com/office/drawing/2014/main" id="{406D07CF-E55E-4AE6-9C9A-DCAAA1775262}"/>
              </a:ext>
            </a:extLst>
          </p:cNvPr>
          <p:cNvSpPr txBox="1">
            <a:spLocks noChangeArrowheads="1"/>
          </p:cNvSpPr>
          <p:nvPr/>
        </p:nvSpPr>
        <p:spPr bwMode="auto">
          <a:xfrm>
            <a:off x="-1588" y="2879725"/>
            <a:ext cx="549276"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CN" altLang="en-US" sz="2400" b="1">
                <a:solidFill>
                  <a:schemeClr val="hlink"/>
                </a:solidFill>
                <a:latin typeface="Courier New" panose="02070309020205020404" pitchFamily="49" charset="0"/>
                <a:sym typeface="CommercialPi BT" pitchFamily="18" charset="2"/>
              </a:rPr>
              <a:t>岩浆的活动方式</a:t>
            </a:r>
          </a:p>
        </p:txBody>
      </p:sp>
      <p:sp>
        <p:nvSpPr>
          <p:cNvPr id="185348" name="Text Box 4">
            <a:extLst>
              <a:ext uri="{FF2B5EF4-FFF2-40B4-BE49-F238E27FC236}">
                <a16:creationId xmlns:a16="http://schemas.microsoft.com/office/drawing/2014/main" id="{C110D654-0230-4668-B77D-D1F0D7EAAD24}"/>
              </a:ext>
            </a:extLst>
          </p:cNvPr>
          <p:cNvSpPr txBox="1">
            <a:spLocks noChangeArrowheads="1"/>
          </p:cNvSpPr>
          <p:nvPr/>
        </p:nvSpPr>
        <p:spPr bwMode="auto">
          <a:xfrm>
            <a:off x="914400" y="2708275"/>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u="sng">
                <a:solidFill>
                  <a:schemeClr val="hlink"/>
                </a:solidFill>
                <a:latin typeface="Courier New" panose="02070309020205020404" pitchFamily="49" charset="0"/>
              </a:rPr>
              <a:t>侵入作用</a:t>
            </a:r>
            <a:r>
              <a:rPr lang="zh-CN" altLang="en-US" sz="2800" b="1" u="sng">
                <a:latin typeface="Courier New" panose="02070309020205020404" pitchFamily="49" charset="0"/>
              </a:rPr>
              <a:t> 岩浆由地下深处运移至地下浅处并冷凝成岩的作用，所形成的岩石，称为侵入岩。</a:t>
            </a:r>
          </a:p>
        </p:txBody>
      </p:sp>
      <p:sp>
        <p:nvSpPr>
          <p:cNvPr id="185349" name="Text Box 5">
            <a:extLst>
              <a:ext uri="{FF2B5EF4-FFF2-40B4-BE49-F238E27FC236}">
                <a16:creationId xmlns:a16="http://schemas.microsoft.com/office/drawing/2014/main" id="{7563C962-F1CA-4678-8AAC-562B4DA1CF0A}"/>
              </a:ext>
            </a:extLst>
          </p:cNvPr>
          <p:cNvSpPr txBox="1">
            <a:spLocks noChangeArrowheads="1"/>
          </p:cNvSpPr>
          <p:nvPr/>
        </p:nvSpPr>
        <p:spPr bwMode="auto">
          <a:xfrm>
            <a:off x="900113" y="4005263"/>
            <a:ext cx="790575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chemeClr val="hlink"/>
                </a:solidFill>
                <a:latin typeface="Courier New" panose="02070309020205020404" pitchFamily="49" charset="0"/>
              </a:rPr>
              <a:t>火山作用</a:t>
            </a:r>
            <a:r>
              <a:rPr lang="zh-CN" altLang="en-US" sz="2800" b="1">
                <a:solidFill>
                  <a:schemeClr val="accent1"/>
                </a:solidFill>
                <a:latin typeface="Courier New" panose="02070309020205020404" pitchFamily="49" charset="0"/>
              </a:rPr>
              <a:t> </a:t>
            </a:r>
            <a:r>
              <a:rPr lang="zh-CN" altLang="en-US" sz="2800" b="1">
                <a:latin typeface="Courier New" panose="02070309020205020404" pitchFamily="49" charset="0"/>
              </a:rPr>
              <a:t>岩浆由地球深部上升直至喷出地表的过程叫做火山活动，所引起的全部地质作用称为岩浆喷出作用或火山作用；流出地面的岩浆称为熔岩，熔岩冷凝结晶后形成的岩石称为喷出岩或火山岩。 </a:t>
            </a:r>
          </a:p>
        </p:txBody>
      </p:sp>
      <p:sp>
        <p:nvSpPr>
          <p:cNvPr id="185350" name="AutoShape 6">
            <a:extLst>
              <a:ext uri="{FF2B5EF4-FFF2-40B4-BE49-F238E27FC236}">
                <a16:creationId xmlns:a16="http://schemas.microsoft.com/office/drawing/2014/main" id="{E146E1EC-536F-4969-8E15-86FE764D5EC0}"/>
              </a:ext>
            </a:extLst>
          </p:cNvPr>
          <p:cNvSpPr>
            <a:spLocks/>
          </p:cNvSpPr>
          <p:nvPr/>
        </p:nvSpPr>
        <p:spPr bwMode="auto">
          <a:xfrm>
            <a:off x="457200" y="2852738"/>
            <a:ext cx="381000" cy="1666875"/>
          </a:xfrm>
          <a:prstGeom prst="leftBrace">
            <a:avLst>
              <a:gd name="adj1" fmla="val 36458"/>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3E78790-55C1-49B4-999B-03F01C27C0DC}"/>
              </a:ext>
            </a:extLst>
          </p:cNvPr>
          <p:cNvSpPr>
            <a:spLocks noGrp="1" noRot="1" noChangeArrowheads="1"/>
          </p:cNvSpPr>
          <p:nvPr>
            <p:ph type="title"/>
          </p:nvPr>
        </p:nvSpPr>
        <p:spPr>
          <a:xfrm>
            <a:off x="611188" y="1628775"/>
            <a:ext cx="7772400" cy="641350"/>
          </a:xfrm>
        </p:spPr>
        <p:txBody>
          <a:bodyPr/>
          <a:lstStyle/>
          <a:p>
            <a:r>
              <a:rPr lang="zh-CN" altLang="en-US" sz="3600" b="1"/>
              <a:t>培养地质思维方法，形成地质观念</a:t>
            </a:r>
          </a:p>
        </p:txBody>
      </p:sp>
      <p:sp>
        <p:nvSpPr>
          <p:cNvPr id="87043" name="Rectangle 3">
            <a:extLst>
              <a:ext uri="{FF2B5EF4-FFF2-40B4-BE49-F238E27FC236}">
                <a16:creationId xmlns:a16="http://schemas.microsoft.com/office/drawing/2014/main" id="{B5A411F6-B239-4EF9-9A08-F7830533B8F7}"/>
              </a:ext>
            </a:extLst>
          </p:cNvPr>
          <p:cNvSpPr>
            <a:spLocks noGrp="1" noRot="1" noChangeArrowheads="1"/>
          </p:cNvSpPr>
          <p:nvPr>
            <p:ph type="body" idx="1"/>
          </p:nvPr>
        </p:nvSpPr>
        <p:spPr>
          <a:xfrm>
            <a:off x="1330325" y="2533650"/>
            <a:ext cx="6092825" cy="2922588"/>
          </a:xfrm>
        </p:spPr>
        <p:txBody>
          <a:bodyPr/>
          <a:lstStyle/>
          <a:p>
            <a:r>
              <a:rPr lang="zh-CN" altLang="en-US" b="1">
                <a:latin typeface="楷体_GB2312" pitchFamily="49" charset="-122"/>
                <a:ea typeface="楷体_GB2312" pitchFamily="49" charset="-122"/>
              </a:rPr>
              <a:t>时空观</a:t>
            </a:r>
          </a:p>
          <a:p>
            <a:r>
              <a:rPr lang="zh-CN" altLang="en-US" b="1">
                <a:latin typeface="楷体_GB2312" pitchFamily="49" charset="-122"/>
                <a:ea typeface="楷体_GB2312" pitchFamily="49" charset="-122"/>
              </a:rPr>
              <a:t>发展观</a:t>
            </a: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演化观</a:t>
            </a:r>
            <a:r>
              <a:rPr lang="en-US" altLang="zh-CN" b="1">
                <a:latin typeface="楷体_GB2312" pitchFamily="49" charset="-122"/>
                <a:ea typeface="楷体_GB2312" pitchFamily="49" charset="-122"/>
              </a:rPr>
              <a:t>) </a:t>
            </a:r>
          </a:p>
          <a:p>
            <a:r>
              <a:rPr lang="zh-CN" altLang="en-US" b="1">
                <a:latin typeface="楷体_GB2312" pitchFamily="49" charset="-122"/>
                <a:ea typeface="楷体_GB2312" pitchFamily="49" charset="-122"/>
              </a:rPr>
              <a:t>活动观 </a:t>
            </a:r>
          </a:p>
          <a:p>
            <a:r>
              <a:rPr lang="zh-CN" altLang="en-US" b="1">
                <a:latin typeface="楷体_GB2312" pitchFamily="49" charset="-122"/>
                <a:ea typeface="楷体_GB2312" pitchFamily="49" charset="-122"/>
              </a:rPr>
              <a:t>渐变和灾变的观念 </a:t>
            </a:r>
          </a:p>
        </p:txBody>
      </p:sp>
      <p:sp>
        <p:nvSpPr>
          <p:cNvPr id="87044" name="Rectangle 4">
            <a:extLst>
              <a:ext uri="{FF2B5EF4-FFF2-40B4-BE49-F238E27FC236}">
                <a16:creationId xmlns:a16="http://schemas.microsoft.com/office/drawing/2014/main" id="{B0F98BA3-9157-4EAD-8AB0-AEFD85AE80DD}"/>
              </a:ext>
            </a:extLst>
          </p:cNvPr>
          <p:cNvSpPr>
            <a:spLocks noChangeArrowheads="1"/>
          </p:cNvSpPr>
          <p:nvPr/>
        </p:nvSpPr>
        <p:spPr bwMode="auto">
          <a:xfrm>
            <a:off x="684213" y="404813"/>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a:latin typeface="黑体" panose="02010609060101010101" pitchFamily="49" charset="-122"/>
                <a:ea typeface="黑体" panose="02010609060101010101" pitchFamily="49" charset="-122"/>
              </a:rPr>
              <a:t>第一章  绪论</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2466DD41-2DB9-42BA-911A-2683F86CEEC8}"/>
              </a:ext>
            </a:extLst>
          </p:cNvPr>
          <p:cNvSpPr>
            <a:spLocks noGrp="1" noRot="1" noChangeArrowheads="1"/>
          </p:cNvSpPr>
          <p:nvPr>
            <p:ph type="title"/>
          </p:nvPr>
        </p:nvSpPr>
        <p:spPr>
          <a:xfrm>
            <a:off x="395288" y="404813"/>
            <a:ext cx="7772400" cy="777875"/>
          </a:xfrm>
        </p:spPr>
        <p:txBody>
          <a:bodyPr/>
          <a:lstStyle/>
          <a:p>
            <a:r>
              <a:rPr lang="zh-CN" altLang="en-US"/>
              <a:t>火山岩</a:t>
            </a:r>
          </a:p>
        </p:txBody>
      </p:sp>
      <p:sp>
        <p:nvSpPr>
          <p:cNvPr id="187395" name="Rectangle 3">
            <a:extLst>
              <a:ext uri="{FF2B5EF4-FFF2-40B4-BE49-F238E27FC236}">
                <a16:creationId xmlns:a16="http://schemas.microsoft.com/office/drawing/2014/main" id="{4326E0A6-4716-4661-95D7-F29EB8317993}"/>
              </a:ext>
            </a:extLst>
          </p:cNvPr>
          <p:cNvSpPr>
            <a:spLocks noGrp="1" noRot="1" noChangeArrowheads="1"/>
          </p:cNvSpPr>
          <p:nvPr>
            <p:ph type="body" idx="1"/>
          </p:nvPr>
        </p:nvSpPr>
        <p:spPr>
          <a:xfrm>
            <a:off x="250825" y="1341438"/>
            <a:ext cx="8424863" cy="4895850"/>
          </a:xfrm>
        </p:spPr>
        <p:txBody>
          <a:bodyPr/>
          <a:lstStyle/>
          <a:p>
            <a:pPr>
              <a:lnSpc>
                <a:spcPct val="90000"/>
              </a:lnSpc>
            </a:pPr>
            <a:r>
              <a:rPr lang="en-US" altLang="zh-CN" sz="2800"/>
              <a:t> </a:t>
            </a:r>
            <a:r>
              <a:rPr lang="zh-CN" altLang="en-US" sz="2800"/>
              <a:t>火山喷发的液体产物就是岩浆，当岩浆冷却固结后即形成</a:t>
            </a:r>
            <a:r>
              <a:rPr lang="zh-CN" altLang="en-US" sz="2800">
                <a:solidFill>
                  <a:schemeClr val="hlink"/>
                </a:solidFill>
              </a:rPr>
              <a:t>火山岩（喷出岩）</a:t>
            </a:r>
            <a:r>
              <a:rPr lang="zh-CN" altLang="en-US" sz="2800"/>
              <a:t>。</a:t>
            </a:r>
          </a:p>
          <a:p>
            <a:pPr lvl="1">
              <a:lnSpc>
                <a:spcPct val="90000"/>
              </a:lnSpc>
            </a:pPr>
            <a:r>
              <a:rPr lang="zh-CN" altLang="en-US"/>
              <a:t>火山岩的分类主要依据其化学成分可分为四大类：酸性、中性、基性和超基性岩。</a:t>
            </a:r>
          </a:p>
          <a:p>
            <a:pPr lvl="1">
              <a:lnSpc>
                <a:spcPct val="90000"/>
              </a:lnSpc>
            </a:pPr>
            <a:r>
              <a:rPr lang="zh-CN" altLang="en-US"/>
              <a:t>  火山岩中最常见的构造有：</a:t>
            </a:r>
            <a:r>
              <a:rPr lang="zh-CN" altLang="en-US">
                <a:solidFill>
                  <a:srgbClr val="D60093"/>
                </a:solidFill>
              </a:rPr>
              <a:t>流纹构造</a:t>
            </a:r>
            <a:r>
              <a:rPr lang="zh-CN" altLang="en-US"/>
              <a:t>、</a:t>
            </a:r>
            <a:r>
              <a:rPr lang="zh-CN" altLang="en-US">
                <a:solidFill>
                  <a:srgbClr val="D60093"/>
                </a:solidFill>
              </a:rPr>
              <a:t>气孔状构造</a:t>
            </a:r>
            <a:r>
              <a:rPr lang="zh-CN" altLang="en-US"/>
              <a:t>、</a:t>
            </a:r>
            <a:r>
              <a:rPr lang="zh-CN" altLang="en-US">
                <a:solidFill>
                  <a:srgbClr val="D60093"/>
                </a:solidFill>
              </a:rPr>
              <a:t>杏仁状构造</a:t>
            </a:r>
            <a:r>
              <a:rPr lang="zh-CN" altLang="en-US"/>
              <a:t>、</a:t>
            </a:r>
            <a:r>
              <a:rPr lang="zh-CN" altLang="en-US">
                <a:solidFill>
                  <a:srgbClr val="D60093"/>
                </a:solidFill>
              </a:rPr>
              <a:t>枕状构造</a:t>
            </a:r>
            <a:r>
              <a:rPr lang="zh-CN" altLang="en-US"/>
              <a:t>、</a:t>
            </a:r>
            <a:r>
              <a:rPr lang="zh-CN" altLang="en-US">
                <a:solidFill>
                  <a:srgbClr val="D60093"/>
                </a:solidFill>
              </a:rPr>
              <a:t>绳状构造</a:t>
            </a:r>
            <a:r>
              <a:rPr lang="zh-CN" altLang="en-US"/>
              <a:t>、</a:t>
            </a:r>
            <a:r>
              <a:rPr lang="zh-CN" altLang="en-US">
                <a:solidFill>
                  <a:srgbClr val="D60093"/>
                </a:solidFill>
              </a:rPr>
              <a:t>柱状节理</a:t>
            </a:r>
            <a:r>
              <a:rPr lang="zh-CN" altLang="en-US"/>
              <a:t>等。</a:t>
            </a:r>
          </a:p>
          <a:p>
            <a:pPr lvl="1">
              <a:lnSpc>
                <a:spcPct val="90000"/>
              </a:lnSpc>
            </a:pPr>
            <a:r>
              <a:rPr lang="zh-CN" altLang="en-US"/>
              <a:t>常见的结构有：</a:t>
            </a:r>
            <a:r>
              <a:rPr lang="zh-CN" altLang="en-US">
                <a:solidFill>
                  <a:schemeClr val="hlink"/>
                </a:solidFill>
              </a:rPr>
              <a:t>隐晶质结构</a:t>
            </a:r>
            <a:r>
              <a:rPr lang="zh-CN" altLang="en-US"/>
              <a:t>、</a:t>
            </a:r>
            <a:r>
              <a:rPr lang="zh-CN" altLang="en-US">
                <a:solidFill>
                  <a:schemeClr val="hlink"/>
                </a:solidFill>
              </a:rPr>
              <a:t>斑状结构</a:t>
            </a:r>
            <a:r>
              <a:rPr lang="zh-CN" altLang="en-US"/>
              <a:t>、</a:t>
            </a:r>
            <a:r>
              <a:rPr lang="zh-CN" altLang="en-US">
                <a:solidFill>
                  <a:schemeClr val="hlink"/>
                </a:solidFill>
              </a:rPr>
              <a:t>玻璃质结构</a:t>
            </a:r>
            <a:r>
              <a:rPr lang="zh-CN" altLang="en-US"/>
              <a:t>等。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9" name="Rectangle 5">
            <a:extLst>
              <a:ext uri="{FF2B5EF4-FFF2-40B4-BE49-F238E27FC236}">
                <a16:creationId xmlns:a16="http://schemas.microsoft.com/office/drawing/2014/main" id="{81FB3AE7-149B-4A57-A1DB-51B4698C9D9A}"/>
              </a:ext>
            </a:extLst>
          </p:cNvPr>
          <p:cNvSpPr>
            <a:spLocks noGrp="1" noChangeArrowheads="1"/>
          </p:cNvSpPr>
          <p:nvPr>
            <p:ph type="body" idx="1"/>
          </p:nvPr>
        </p:nvSpPr>
        <p:spPr>
          <a:xfrm>
            <a:off x="755650" y="1268413"/>
            <a:ext cx="7772400" cy="4114800"/>
          </a:xfrm>
          <a:noFill/>
          <a:ln/>
        </p:spPr>
        <p:txBody>
          <a:bodyPr/>
          <a:lstStyle/>
          <a:p>
            <a:pPr algn="ctr">
              <a:lnSpc>
                <a:spcPct val="80000"/>
              </a:lnSpc>
              <a:buFont typeface="Wingdings" panose="05000000000000000000" pitchFamily="2" charset="2"/>
              <a:buNone/>
            </a:pPr>
            <a:r>
              <a:rPr lang="en-US" altLang="zh-CN" sz="2800">
                <a:latin typeface="黑体" panose="02010609060101010101" pitchFamily="49" charset="-122"/>
                <a:ea typeface="黑体" panose="02010609060101010101" pitchFamily="49" charset="-122"/>
                <a:sym typeface="CommercialPi BT" pitchFamily="18" charset="2"/>
              </a:rPr>
              <a:t> </a:t>
            </a:r>
            <a:r>
              <a:rPr lang="zh-CN" altLang="en-US" sz="2800">
                <a:latin typeface="黑体" panose="02010609060101010101" pitchFamily="49" charset="-122"/>
                <a:ea typeface="黑体" panose="02010609060101010101" pitchFamily="49" charset="-122"/>
                <a:sym typeface="CommercialPi BT" pitchFamily="18" charset="2"/>
              </a:rPr>
              <a:t>第八章  变质作用</a:t>
            </a:r>
          </a:p>
          <a:p>
            <a:pPr algn="ctr">
              <a:lnSpc>
                <a:spcPct val="80000"/>
              </a:lnSpc>
              <a:buFont typeface="Wingdings" panose="05000000000000000000" pitchFamily="2" charset="2"/>
              <a:buNone/>
            </a:pPr>
            <a:r>
              <a:rPr lang="zh-CN" altLang="en-US" sz="2800">
                <a:latin typeface="黑体" panose="02010609060101010101" pitchFamily="49" charset="-122"/>
                <a:ea typeface="黑体" panose="02010609060101010101" pitchFamily="49" charset="-122"/>
                <a:sym typeface="CommercialPi BT" pitchFamily="18" charset="2"/>
              </a:rPr>
              <a:t> </a:t>
            </a:r>
          </a:p>
          <a:p>
            <a:pPr>
              <a:lnSpc>
                <a:spcPct val="80000"/>
              </a:lnSpc>
            </a:pPr>
            <a:r>
              <a:rPr lang="zh-CN" altLang="en-US" sz="2800">
                <a:latin typeface="黑体" panose="02010609060101010101" pitchFamily="49" charset="-122"/>
                <a:ea typeface="黑体" panose="02010609060101010101" pitchFamily="49" charset="-122"/>
                <a:sym typeface="CommercialPi BT" pitchFamily="18" charset="2"/>
              </a:rPr>
              <a:t>     </a:t>
            </a:r>
            <a:r>
              <a:rPr lang="en-US" altLang="zh-CN" sz="2800">
                <a:latin typeface="黑体" panose="02010609060101010101" pitchFamily="49" charset="-122"/>
                <a:ea typeface="黑体" panose="02010609060101010101" pitchFamily="49" charset="-122"/>
                <a:sym typeface="CommercialPi BT" pitchFamily="18" charset="2"/>
              </a:rPr>
              <a:t>8.1 </a:t>
            </a:r>
            <a:r>
              <a:rPr lang="zh-CN" altLang="en-US" sz="2800">
                <a:latin typeface="黑体" panose="02010609060101010101" pitchFamily="49" charset="-122"/>
                <a:ea typeface="黑体" panose="02010609060101010101" pitchFamily="49" charset="-122"/>
                <a:sym typeface="CommercialPi BT" pitchFamily="18" charset="2"/>
              </a:rPr>
              <a:t>变质作用</a:t>
            </a:r>
            <a:endParaRPr lang="zh-CN" altLang="en-US" sz="2800">
              <a:latin typeface="黑体" panose="02010609060101010101" pitchFamily="49" charset="-122"/>
              <a:ea typeface="黑体" panose="02010609060101010101" pitchFamily="49" charset="-122"/>
            </a:endParaRPr>
          </a:p>
          <a:p>
            <a:pPr>
              <a:lnSpc>
                <a:spcPct val="80000"/>
              </a:lnSpc>
            </a:pPr>
            <a:r>
              <a:rPr lang="zh-CN" altLang="en-US" sz="2800">
                <a:latin typeface="黑体" panose="02010609060101010101" pitchFamily="49" charset="-122"/>
                <a:ea typeface="黑体" panose="02010609060101010101" pitchFamily="49" charset="-122"/>
                <a:sym typeface="CommercialPi BT" pitchFamily="18" charset="2"/>
              </a:rPr>
              <a:t>     </a:t>
            </a:r>
            <a:r>
              <a:rPr lang="en-US" altLang="zh-CN" sz="2800">
                <a:latin typeface="黑体" panose="02010609060101010101" pitchFamily="49" charset="-122"/>
                <a:ea typeface="黑体" panose="02010609060101010101" pitchFamily="49" charset="-122"/>
                <a:sym typeface="CommercialPi BT" pitchFamily="18" charset="2"/>
              </a:rPr>
              <a:t>8.2 </a:t>
            </a:r>
            <a:r>
              <a:rPr lang="zh-CN" altLang="en-US" sz="2800">
                <a:latin typeface="黑体" panose="02010609060101010101" pitchFamily="49" charset="-122"/>
                <a:ea typeface="黑体" panose="02010609060101010101" pitchFamily="49" charset="-122"/>
                <a:sym typeface="CommercialPi BT" pitchFamily="18" charset="2"/>
              </a:rPr>
              <a:t>变质作用的方式</a:t>
            </a:r>
            <a:endParaRPr lang="zh-CN" altLang="en-US" sz="2800">
              <a:latin typeface="黑体" panose="02010609060101010101" pitchFamily="49" charset="-122"/>
              <a:ea typeface="黑体" panose="02010609060101010101" pitchFamily="49" charset="-122"/>
            </a:endParaRPr>
          </a:p>
          <a:p>
            <a:pPr>
              <a:lnSpc>
                <a:spcPct val="80000"/>
              </a:lnSpc>
            </a:pPr>
            <a:r>
              <a:rPr lang="zh-CN" altLang="en-US" sz="2800">
                <a:latin typeface="黑体" panose="02010609060101010101" pitchFamily="49" charset="-122"/>
                <a:ea typeface="黑体" panose="02010609060101010101" pitchFamily="49" charset="-122"/>
                <a:sym typeface="CommercialPi BT" pitchFamily="18" charset="2"/>
              </a:rPr>
              <a:t>     </a:t>
            </a:r>
            <a:r>
              <a:rPr lang="en-US" altLang="zh-CN" sz="2800">
                <a:latin typeface="黑体" panose="02010609060101010101" pitchFamily="49" charset="-122"/>
                <a:ea typeface="黑体" panose="02010609060101010101" pitchFamily="49" charset="-122"/>
                <a:sym typeface="CommercialPi BT" pitchFamily="18" charset="2"/>
              </a:rPr>
              <a:t>8.3 </a:t>
            </a:r>
            <a:r>
              <a:rPr lang="zh-CN" altLang="en-US" sz="2800">
                <a:latin typeface="黑体" panose="02010609060101010101" pitchFamily="49" charset="-122"/>
                <a:ea typeface="黑体" panose="02010609060101010101" pitchFamily="49" charset="-122"/>
              </a:rPr>
              <a:t>变质作用的影响因素</a:t>
            </a:r>
          </a:p>
          <a:p>
            <a:pPr>
              <a:lnSpc>
                <a:spcPct val="80000"/>
              </a:lnSpc>
            </a:pPr>
            <a:r>
              <a:rPr lang="zh-CN" altLang="en-US" sz="28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8.4 </a:t>
            </a:r>
            <a:r>
              <a:rPr lang="zh-CN" altLang="en-US" sz="2800">
                <a:latin typeface="黑体" panose="02010609060101010101" pitchFamily="49" charset="-122"/>
                <a:ea typeface="黑体" panose="02010609060101010101" pitchFamily="49" charset="-122"/>
              </a:rPr>
              <a:t>变质作用的主要类型</a:t>
            </a:r>
          </a:p>
          <a:p>
            <a:pPr>
              <a:lnSpc>
                <a:spcPct val="80000"/>
              </a:lnSpc>
            </a:pPr>
            <a:r>
              <a:rPr lang="zh-CN" altLang="en-US" sz="28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8.5 </a:t>
            </a:r>
            <a:r>
              <a:rPr lang="zh-CN" altLang="en-US" sz="2800">
                <a:latin typeface="黑体" panose="02010609060101010101" pitchFamily="49" charset="-122"/>
                <a:ea typeface="黑体" panose="02010609060101010101" pitchFamily="49" charset="-122"/>
              </a:rPr>
              <a:t>变质岩特征</a:t>
            </a:r>
          </a:p>
          <a:p>
            <a:pPr>
              <a:lnSpc>
                <a:spcPct val="80000"/>
              </a:lnSpc>
            </a:pPr>
            <a:r>
              <a:rPr lang="zh-CN" altLang="en-US" sz="2800">
                <a:latin typeface="黑体" panose="02010609060101010101" pitchFamily="49" charset="-122"/>
                <a:ea typeface="黑体" panose="02010609060101010101" pitchFamily="49" charset="-122"/>
              </a:rPr>
              <a:t>     </a:t>
            </a:r>
            <a:r>
              <a:rPr lang="en-US" altLang="zh-CN" sz="2800">
                <a:latin typeface="黑体" panose="02010609060101010101" pitchFamily="49" charset="-122"/>
                <a:ea typeface="黑体" panose="02010609060101010101" pitchFamily="49" charset="-122"/>
              </a:rPr>
              <a:t>8.6 </a:t>
            </a:r>
            <a:r>
              <a:rPr lang="zh-CN" altLang="en-US" sz="2800">
                <a:latin typeface="黑体" panose="02010609060101010101" pitchFamily="49" charset="-122"/>
                <a:ea typeface="黑体" panose="02010609060101010101" pitchFamily="49" charset="-122"/>
              </a:rPr>
              <a:t>变质作用的时空规律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742332B8-1663-4B73-8178-41438A0DFDF3}"/>
              </a:ext>
            </a:extLst>
          </p:cNvPr>
          <p:cNvSpPr>
            <a:spLocks noGrp="1" noRot="1" noChangeArrowheads="1"/>
          </p:cNvSpPr>
          <p:nvPr>
            <p:ph type="body" idx="1"/>
          </p:nvPr>
        </p:nvSpPr>
        <p:spPr>
          <a:xfrm>
            <a:off x="250825" y="692150"/>
            <a:ext cx="8642350" cy="5761038"/>
          </a:xfrm>
        </p:spPr>
        <p:txBody>
          <a:bodyPr/>
          <a:lstStyle/>
          <a:p>
            <a:r>
              <a:rPr lang="en-US" altLang="zh-CN" sz="2800">
                <a:solidFill>
                  <a:srgbClr val="CC0000"/>
                </a:solidFill>
                <a:latin typeface="宋体" panose="02010600030101010101" pitchFamily="2" charset="-122"/>
              </a:rPr>
              <a:t> </a:t>
            </a:r>
            <a:r>
              <a:rPr lang="en-US" altLang="zh-CN" sz="4400">
                <a:solidFill>
                  <a:schemeClr val="tx2"/>
                </a:solidFill>
                <a:latin typeface="经典魏碑简" pitchFamily="49" charset="-122"/>
                <a:ea typeface="经典魏碑简" pitchFamily="49" charset="-122"/>
                <a:sym typeface="CommercialPi BT" pitchFamily="18" charset="2"/>
              </a:rPr>
              <a:t>8.1 </a:t>
            </a:r>
            <a:r>
              <a:rPr lang="zh-CN" altLang="en-US" sz="4400">
                <a:solidFill>
                  <a:schemeClr val="tx2"/>
                </a:solidFill>
                <a:latin typeface="经典魏碑简" pitchFamily="49" charset="-122"/>
                <a:ea typeface="经典魏碑简" pitchFamily="49" charset="-122"/>
                <a:sym typeface="CommercialPi BT" pitchFamily="18" charset="2"/>
              </a:rPr>
              <a:t>变质作用</a:t>
            </a:r>
          </a:p>
          <a:p>
            <a:pPr lvl="1">
              <a:spcBef>
                <a:spcPct val="0"/>
              </a:spcBef>
            </a:pPr>
            <a:r>
              <a:rPr lang="zh-CN" altLang="en-US" sz="3200" b="1" u="sng">
                <a:solidFill>
                  <a:schemeClr val="hlink"/>
                </a:solidFill>
              </a:rPr>
              <a:t>变质作用</a:t>
            </a:r>
            <a:r>
              <a:rPr lang="zh-CN" altLang="en-US" sz="3200"/>
              <a:t>：岩石受高温、高压和化学活动性流体等内动力地质作用的影响下发生结构、构造和（或）化学成分的变化，从而形成新岩石的过程称为</a:t>
            </a:r>
            <a:r>
              <a:rPr lang="zh-CN" altLang="en-US" sz="3200" b="1">
                <a:solidFill>
                  <a:schemeClr val="hlink"/>
                </a:solidFill>
              </a:rPr>
              <a:t>变质作用</a:t>
            </a:r>
            <a:r>
              <a:rPr lang="zh-CN" altLang="en-US" sz="3200"/>
              <a:t>。变质作用形成的岩石称为</a:t>
            </a:r>
            <a:r>
              <a:rPr lang="zh-CN" altLang="en-US" sz="3200" b="1">
                <a:solidFill>
                  <a:schemeClr val="hlink"/>
                </a:solidFill>
              </a:rPr>
              <a:t>变质岩</a:t>
            </a:r>
            <a:r>
              <a:rPr lang="zh-CN" altLang="en-US" sz="3200"/>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a:extLst>
              <a:ext uri="{FF2B5EF4-FFF2-40B4-BE49-F238E27FC236}">
                <a16:creationId xmlns:a16="http://schemas.microsoft.com/office/drawing/2014/main" id="{B868B5F1-822D-4230-B3BC-10A68D9219B8}"/>
              </a:ext>
            </a:extLst>
          </p:cNvPr>
          <p:cNvSpPr>
            <a:spLocks noGrp="1" noRot="1" noChangeArrowheads="1"/>
          </p:cNvSpPr>
          <p:nvPr>
            <p:ph type="body" idx="1"/>
          </p:nvPr>
        </p:nvSpPr>
        <p:spPr>
          <a:xfrm>
            <a:off x="395288" y="836613"/>
            <a:ext cx="8208962" cy="4997450"/>
          </a:xfrm>
        </p:spPr>
        <p:txBody>
          <a:bodyPr/>
          <a:lstStyle/>
          <a:p>
            <a:pPr>
              <a:lnSpc>
                <a:spcPct val="120000"/>
              </a:lnSpc>
              <a:spcBef>
                <a:spcPct val="0"/>
              </a:spcBef>
            </a:pPr>
            <a:r>
              <a:rPr lang="zh-CN" altLang="en-US">
                <a:solidFill>
                  <a:schemeClr val="hlink"/>
                </a:solidFill>
              </a:rPr>
              <a:t>变质作用</a:t>
            </a:r>
            <a:r>
              <a:rPr lang="zh-CN" altLang="en-US"/>
              <a:t>与</a:t>
            </a:r>
            <a:r>
              <a:rPr lang="zh-CN" altLang="en-US">
                <a:solidFill>
                  <a:schemeClr val="hlink"/>
                </a:solidFill>
                <a:latin typeface="Courier New" panose="02070309020205020404" pitchFamily="49" charset="0"/>
              </a:rPr>
              <a:t>岩浆作用</a:t>
            </a:r>
            <a:r>
              <a:rPr lang="zh-CN" altLang="en-US">
                <a:latin typeface="Courier New" panose="02070309020205020404" pitchFamily="49" charset="0"/>
              </a:rPr>
              <a:t>和</a:t>
            </a:r>
            <a:r>
              <a:rPr lang="zh-CN" altLang="en-US">
                <a:solidFill>
                  <a:schemeClr val="hlink"/>
                </a:solidFill>
              </a:rPr>
              <a:t>风化作用</a:t>
            </a:r>
            <a:r>
              <a:rPr lang="zh-CN" altLang="en-US">
                <a:solidFill>
                  <a:schemeClr val="tx2"/>
                </a:solidFill>
              </a:rPr>
              <a:t>的区别</a:t>
            </a:r>
          </a:p>
          <a:p>
            <a:pPr>
              <a:lnSpc>
                <a:spcPct val="120000"/>
              </a:lnSpc>
              <a:spcBef>
                <a:spcPct val="0"/>
              </a:spcBef>
            </a:pPr>
            <a:r>
              <a:rPr lang="zh-CN" altLang="en-US" sz="2800">
                <a:solidFill>
                  <a:srgbClr val="0000FF"/>
                </a:solidFill>
              </a:rPr>
              <a:t>岩石在变质过程中基本保持固体状态，一般不经过熔融；</a:t>
            </a:r>
          </a:p>
          <a:p>
            <a:pPr>
              <a:lnSpc>
                <a:spcPct val="120000"/>
              </a:lnSpc>
              <a:spcBef>
                <a:spcPct val="0"/>
              </a:spcBef>
            </a:pPr>
            <a:r>
              <a:rPr lang="zh-CN" altLang="en-US" sz="2800">
                <a:solidFill>
                  <a:srgbClr val="0000FF"/>
                </a:solidFill>
                <a:latin typeface="Courier New" panose="02070309020205020404" pitchFamily="49" charset="0"/>
              </a:rPr>
              <a:t>岩浆作用是在高温、高压下，使原岩从固态转变成熔融状态；</a:t>
            </a:r>
          </a:p>
          <a:p>
            <a:pPr>
              <a:lnSpc>
                <a:spcPct val="120000"/>
              </a:lnSpc>
              <a:spcBef>
                <a:spcPct val="0"/>
              </a:spcBef>
            </a:pPr>
            <a:r>
              <a:rPr lang="zh-CN" altLang="en-US" sz="2800">
                <a:solidFill>
                  <a:srgbClr val="0000FF"/>
                </a:solidFill>
              </a:rPr>
              <a:t>风化作用是</a:t>
            </a:r>
            <a:r>
              <a:rPr lang="zh-CN" altLang="en-US" sz="2800">
                <a:solidFill>
                  <a:srgbClr val="0000FF"/>
                </a:solidFill>
                <a:latin typeface="Courier New" panose="02070309020205020404" pitchFamily="49" charset="0"/>
              </a:rPr>
              <a:t>岩石在地表或近地表的常温、常压环境下，主要由外</a:t>
            </a:r>
            <a:r>
              <a:rPr lang="zh-CN" altLang="en-US" sz="2800">
                <a:solidFill>
                  <a:srgbClr val="0000FF"/>
                </a:solidFill>
              </a:rPr>
              <a:t>动力地质作用引起的各种变化。</a:t>
            </a:r>
          </a:p>
          <a:p>
            <a:pPr lvl="1">
              <a:lnSpc>
                <a:spcPct val="120000"/>
              </a:lnSpc>
              <a:spcBef>
                <a:spcPct val="0"/>
              </a:spcBef>
              <a:buFont typeface="Courier New" panose="02070309020205020404" pitchFamily="49" charset="0"/>
              <a:buChar char="o"/>
            </a:pPr>
            <a:r>
              <a:rPr lang="zh-CN" altLang="en-US"/>
              <a:t>变质作用的温度大体在</a:t>
            </a:r>
            <a:r>
              <a:rPr lang="en-US" altLang="zh-CN"/>
              <a:t>150°—900℃</a:t>
            </a:r>
            <a:r>
              <a:rPr lang="zh-CN" altLang="en-US"/>
              <a:t>之间，高于</a:t>
            </a:r>
            <a:r>
              <a:rPr lang="en-US" altLang="zh-CN"/>
              <a:t>900℃</a:t>
            </a:r>
            <a:r>
              <a:rPr lang="zh-CN" altLang="en-US"/>
              <a:t>则属于岩浆作用的范畴。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BBEC4BFA-0948-47DA-86B4-C5033A144E70}"/>
              </a:ext>
            </a:extLst>
          </p:cNvPr>
          <p:cNvSpPr>
            <a:spLocks noGrp="1" noRot="1" noChangeArrowheads="1"/>
          </p:cNvSpPr>
          <p:nvPr>
            <p:ph type="body" idx="1"/>
          </p:nvPr>
        </p:nvSpPr>
        <p:spPr>
          <a:xfrm>
            <a:off x="250825" y="404813"/>
            <a:ext cx="5616575" cy="720725"/>
          </a:xfrm>
        </p:spPr>
        <p:txBody>
          <a:bodyPr/>
          <a:lstStyle/>
          <a:p>
            <a:r>
              <a:rPr lang="en-US" altLang="zh-CN" sz="3600" b="1">
                <a:solidFill>
                  <a:srgbClr val="0000FF"/>
                </a:solidFill>
              </a:rPr>
              <a:t>8.2 </a:t>
            </a:r>
            <a:r>
              <a:rPr lang="zh-CN" altLang="en-US" sz="3600" b="1">
                <a:solidFill>
                  <a:srgbClr val="0000FF"/>
                </a:solidFill>
              </a:rPr>
              <a:t>变质作用的方式</a:t>
            </a:r>
            <a:endParaRPr lang="zh-CN" altLang="en-US" sz="3600" b="1">
              <a:solidFill>
                <a:srgbClr val="0000FF"/>
              </a:solidFill>
              <a:latin typeface="宋体" panose="02010600030101010101" pitchFamily="2" charset="-122"/>
            </a:endParaRPr>
          </a:p>
        </p:txBody>
      </p:sp>
      <p:sp>
        <p:nvSpPr>
          <p:cNvPr id="358403" name="AutoShape 3">
            <a:extLst>
              <a:ext uri="{FF2B5EF4-FFF2-40B4-BE49-F238E27FC236}">
                <a16:creationId xmlns:a16="http://schemas.microsoft.com/office/drawing/2014/main" id="{577C881E-32E1-4CAF-BBBB-2CD176659F76}"/>
              </a:ext>
            </a:extLst>
          </p:cNvPr>
          <p:cNvSpPr>
            <a:spLocks/>
          </p:cNvSpPr>
          <p:nvPr/>
        </p:nvSpPr>
        <p:spPr bwMode="auto">
          <a:xfrm>
            <a:off x="1979613" y="1412875"/>
            <a:ext cx="358775" cy="4824413"/>
          </a:xfrm>
          <a:prstGeom prst="leftBrace">
            <a:avLst>
              <a:gd name="adj1" fmla="val 112058"/>
              <a:gd name="adj2" fmla="val 50000"/>
            </a:avLst>
          </a:prstGeom>
          <a:noFill/>
          <a:ln w="3175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04" name="Rectangle 4">
            <a:extLst>
              <a:ext uri="{FF2B5EF4-FFF2-40B4-BE49-F238E27FC236}">
                <a16:creationId xmlns:a16="http://schemas.microsoft.com/office/drawing/2014/main" id="{45837664-E68E-48BE-8D5B-4A5FC0F87DFF}"/>
              </a:ext>
            </a:extLst>
          </p:cNvPr>
          <p:cNvSpPr>
            <a:spLocks noChangeArrowheads="1"/>
          </p:cNvSpPr>
          <p:nvPr/>
        </p:nvSpPr>
        <p:spPr bwMode="auto">
          <a:xfrm>
            <a:off x="2484438" y="1316038"/>
            <a:ext cx="3024187"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folHlink"/>
                </a:solidFill>
                <a:latin typeface="Arial Black" panose="020B0A04020102020204" pitchFamily="34" charset="0"/>
              </a:rPr>
              <a:t>1</a:t>
            </a:r>
            <a:r>
              <a:rPr lang="zh-CN" altLang="en-US" sz="2800" b="1">
                <a:solidFill>
                  <a:schemeClr val="folHlink"/>
                </a:solidFill>
                <a:latin typeface="Arial Black" panose="020B0A04020102020204" pitchFamily="34" charset="0"/>
              </a:rPr>
              <a:t>、重结晶作用</a:t>
            </a:r>
          </a:p>
        </p:txBody>
      </p:sp>
      <p:sp>
        <p:nvSpPr>
          <p:cNvPr id="358405" name="Rectangle 5">
            <a:extLst>
              <a:ext uri="{FF2B5EF4-FFF2-40B4-BE49-F238E27FC236}">
                <a16:creationId xmlns:a16="http://schemas.microsoft.com/office/drawing/2014/main" id="{986BCD1E-AA7B-4FE7-870F-4EFD249CDD40}"/>
              </a:ext>
            </a:extLst>
          </p:cNvPr>
          <p:cNvSpPr>
            <a:spLocks noChangeArrowheads="1"/>
          </p:cNvSpPr>
          <p:nvPr/>
        </p:nvSpPr>
        <p:spPr bwMode="auto">
          <a:xfrm>
            <a:off x="2484438" y="2454275"/>
            <a:ext cx="3240087" cy="519113"/>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folHlink"/>
                </a:solidFill>
                <a:latin typeface="Arial Black" panose="020B0A04020102020204" pitchFamily="34" charset="0"/>
              </a:rPr>
              <a:t>2</a:t>
            </a:r>
            <a:r>
              <a:rPr lang="zh-CN" altLang="en-US" sz="2800" b="1">
                <a:solidFill>
                  <a:schemeClr val="folHlink"/>
                </a:solidFill>
                <a:latin typeface="Arial Black" panose="020B0A04020102020204" pitchFamily="34" charset="0"/>
              </a:rPr>
              <a:t>、变质结晶作用</a:t>
            </a:r>
          </a:p>
        </p:txBody>
      </p:sp>
      <p:sp>
        <p:nvSpPr>
          <p:cNvPr id="358406" name="Rectangle 6">
            <a:extLst>
              <a:ext uri="{FF2B5EF4-FFF2-40B4-BE49-F238E27FC236}">
                <a16:creationId xmlns:a16="http://schemas.microsoft.com/office/drawing/2014/main" id="{D6F4A901-C6A5-4554-BDF7-C623C01F81BA}"/>
              </a:ext>
            </a:extLst>
          </p:cNvPr>
          <p:cNvSpPr>
            <a:spLocks noChangeArrowheads="1"/>
          </p:cNvSpPr>
          <p:nvPr/>
        </p:nvSpPr>
        <p:spPr bwMode="auto">
          <a:xfrm>
            <a:off x="2484438" y="3548063"/>
            <a:ext cx="2663825"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folHlink"/>
                </a:solidFill>
                <a:latin typeface="Arial Black" panose="020B0A04020102020204" pitchFamily="34" charset="0"/>
              </a:rPr>
              <a:t>3</a:t>
            </a:r>
            <a:r>
              <a:rPr lang="zh-CN" altLang="en-US" sz="2800" b="1">
                <a:solidFill>
                  <a:schemeClr val="folHlink"/>
                </a:solidFill>
                <a:latin typeface="Arial Black" panose="020B0A04020102020204" pitchFamily="34" charset="0"/>
              </a:rPr>
              <a:t>、交代作用</a:t>
            </a:r>
          </a:p>
        </p:txBody>
      </p:sp>
      <p:sp>
        <p:nvSpPr>
          <p:cNvPr id="358407" name="Rectangle 7">
            <a:extLst>
              <a:ext uri="{FF2B5EF4-FFF2-40B4-BE49-F238E27FC236}">
                <a16:creationId xmlns:a16="http://schemas.microsoft.com/office/drawing/2014/main" id="{EFDDFDD8-E635-41C2-BCA8-1BA105D6F806}"/>
              </a:ext>
            </a:extLst>
          </p:cNvPr>
          <p:cNvSpPr>
            <a:spLocks noChangeArrowheads="1"/>
          </p:cNvSpPr>
          <p:nvPr/>
        </p:nvSpPr>
        <p:spPr bwMode="auto">
          <a:xfrm>
            <a:off x="2484438" y="4757738"/>
            <a:ext cx="3240087"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folHlink"/>
                </a:solidFill>
                <a:latin typeface="Arial Black" panose="020B0A04020102020204" pitchFamily="34" charset="0"/>
              </a:rPr>
              <a:t>4</a:t>
            </a:r>
            <a:r>
              <a:rPr lang="zh-CN" altLang="en-US" sz="2800" b="1">
                <a:solidFill>
                  <a:schemeClr val="folHlink"/>
                </a:solidFill>
                <a:latin typeface="Arial Black" panose="020B0A04020102020204" pitchFamily="34" charset="0"/>
              </a:rPr>
              <a:t>、变质分异作用</a:t>
            </a:r>
          </a:p>
        </p:txBody>
      </p:sp>
      <p:sp>
        <p:nvSpPr>
          <p:cNvPr id="358408" name="Rectangle 8">
            <a:extLst>
              <a:ext uri="{FF2B5EF4-FFF2-40B4-BE49-F238E27FC236}">
                <a16:creationId xmlns:a16="http://schemas.microsoft.com/office/drawing/2014/main" id="{32F1EC72-45C5-4020-8A75-CCE61FB150E1}"/>
              </a:ext>
            </a:extLst>
          </p:cNvPr>
          <p:cNvSpPr>
            <a:spLocks noChangeArrowheads="1"/>
          </p:cNvSpPr>
          <p:nvPr/>
        </p:nvSpPr>
        <p:spPr bwMode="auto">
          <a:xfrm>
            <a:off x="2484438" y="5838825"/>
            <a:ext cx="3095625" cy="519113"/>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chemeClr val="folHlink"/>
                </a:solidFill>
                <a:latin typeface="Arial Black" panose="020B0A04020102020204" pitchFamily="34" charset="0"/>
              </a:rPr>
              <a:t>5</a:t>
            </a:r>
            <a:r>
              <a:rPr lang="zh-CN" altLang="en-US" sz="2800" b="1">
                <a:solidFill>
                  <a:schemeClr val="folHlink"/>
                </a:solidFill>
                <a:latin typeface="Arial Black" panose="020B0A04020102020204" pitchFamily="34" charset="0"/>
              </a:rPr>
              <a:t>、构造变形作用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F128E920-9D59-4746-85E6-FCCD6F11BF5B}"/>
              </a:ext>
            </a:extLst>
          </p:cNvPr>
          <p:cNvSpPr>
            <a:spLocks noGrp="1" noRot="1" noChangeArrowheads="1"/>
          </p:cNvSpPr>
          <p:nvPr>
            <p:ph type="title"/>
          </p:nvPr>
        </p:nvSpPr>
        <p:spPr>
          <a:xfrm>
            <a:off x="468313" y="836613"/>
            <a:ext cx="5111750" cy="579437"/>
          </a:xfrm>
        </p:spPr>
        <p:txBody>
          <a:bodyPr/>
          <a:lstStyle/>
          <a:p>
            <a:r>
              <a:rPr lang="en-US" altLang="zh-CN" sz="3200">
                <a:solidFill>
                  <a:srgbClr val="0000FF"/>
                </a:solidFill>
                <a:latin typeface="黑体" panose="02010609060101010101" pitchFamily="49" charset="-122"/>
                <a:ea typeface="黑体" panose="02010609060101010101" pitchFamily="49" charset="-122"/>
                <a:sym typeface="CommercialPi BT" pitchFamily="18" charset="2"/>
              </a:rPr>
              <a:t>8.4   </a:t>
            </a:r>
            <a:r>
              <a:rPr lang="zh-CN" altLang="en-US" sz="3200">
                <a:solidFill>
                  <a:srgbClr val="0000FF"/>
                </a:solidFill>
                <a:latin typeface="黑体" panose="02010609060101010101" pitchFamily="49" charset="-122"/>
                <a:ea typeface="黑体" panose="02010609060101010101" pitchFamily="49" charset="-122"/>
                <a:sym typeface="CommercialPi BT" pitchFamily="18" charset="2"/>
              </a:rPr>
              <a:t>变质作用的主要类型</a:t>
            </a:r>
            <a:endParaRPr lang="zh-CN" altLang="en-US" sz="4800">
              <a:solidFill>
                <a:srgbClr val="0000FF"/>
              </a:solidFill>
              <a:latin typeface="黑体" panose="02010609060101010101" pitchFamily="49" charset="-122"/>
              <a:ea typeface="黑体" panose="02010609060101010101" pitchFamily="49" charset="-122"/>
            </a:endParaRPr>
          </a:p>
        </p:txBody>
      </p:sp>
      <p:graphicFrame>
        <p:nvGraphicFramePr>
          <p:cNvPr id="359427" name="Object 3">
            <a:extLst>
              <a:ext uri="{FF2B5EF4-FFF2-40B4-BE49-F238E27FC236}">
                <a16:creationId xmlns:a16="http://schemas.microsoft.com/office/drawing/2014/main" id="{E998A97C-273C-4385-B6FC-956B5946AA02}"/>
              </a:ext>
            </a:extLst>
          </p:cNvPr>
          <p:cNvGraphicFramePr>
            <a:graphicFrameLocks noChangeAspect="1"/>
          </p:cNvGraphicFramePr>
          <p:nvPr/>
        </p:nvGraphicFramePr>
        <p:xfrm>
          <a:off x="1547813" y="3178175"/>
          <a:ext cx="5849937" cy="2844800"/>
        </p:xfrm>
        <a:graphic>
          <a:graphicData uri="http://schemas.openxmlformats.org/presentationml/2006/ole">
            <mc:AlternateContent xmlns:mc="http://schemas.openxmlformats.org/markup-compatibility/2006">
              <mc:Choice xmlns:v="urn:schemas-microsoft-com:vml" Requires="v">
                <p:oleObj spid="_x0000_s10241" name="Image" r:id="rId3" imgW="0" imgH="0" progId="Photoshop.Image.5">
                  <p:embed/>
                </p:oleObj>
              </mc:Choice>
              <mc:Fallback>
                <p:oleObj name="Image" r:id="rId3" imgW="0" imgH="0" progId="Photoshop.Image.5">
                  <p:embed/>
                  <p:pic>
                    <p:nvPicPr>
                      <p:cNvPr id="359427" name="Object 3">
                        <a:extLst>
                          <a:ext uri="{FF2B5EF4-FFF2-40B4-BE49-F238E27FC236}">
                            <a16:creationId xmlns:a16="http://schemas.microsoft.com/office/drawing/2014/main" id="{E998A97C-273C-4385-B6FC-956B5946A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178175"/>
                        <a:ext cx="5849937"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9428" name="Text Box 4">
            <a:extLst>
              <a:ext uri="{FF2B5EF4-FFF2-40B4-BE49-F238E27FC236}">
                <a16:creationId xmlns:a16="http://schemas.microsoft.com/office/drawing/2014/main" id="{C60EB76E-55DC-41C4-A950-38F5326A57BD}"/>
              </a:ext>
            </a:extLst>
          </p:cNvPr>
          <p:cNvSpPr txBox="1">
            <a:spLocks noChangeArrowheads="1"/>
          </p:cNvSpPr>
          <p:nvPr/>
        </p:nvSpPr>
        <p:spPr bwMode="auto">
          <a:xfrm>
            <a:off x="3706813" y="5549900"/>
            <a:ext cx="1873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b="1">
                <a:latin typeface="宋体" panose="02010600030101010101" pitchFamily="2" charset="-122"/>
              </a:rPr>
              <a:t>动力变质作用</a:t>
            </a:r>
          </a:p>
        </p:txBody>
      </p:sp>
      <p:sp>
        <p:nvSpPr>
          <p:cNvPr id="359429" name="Text Box 5">
            <a:extLst>
              <a:ext uri="{FF2B5EF4-FFF2-40B4-BE49-F238E27FC236}">
                <a16:creationId xmlns:a16="http://schemas.microsoft.com/office/drawing/2014/main" id="{BE3344B8-18BE-47AC-8590-58D6EF13EA30}"/>
              </a:ext>
            </a:extLst>
          </p:cNvPr>
          <p:cNvSpPr txBox="1">
            <a:spLocks noChangeArrowheads="1"/>
          </p:cNvSpPr>
          <p:nvPr/>
        </p:nvSpPr>
        <p:spPr bwMode="auto">
          <a:xfrm>
            <a:off x="2916238" y="3322638"/>
            <a:ext cx="2016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latin typeface="宋体" panose="02010600030101010101" pitchFamily="2" charset="-122"/>
              </a:rPr>
              <a:t>接触变质作用</a:t>
            </a:r>
          </a:p>
        </p:txBody>
      </p:sp>
      <p:sp>
        <p:nvSpPr>
          <p:cNvPr id="359430" name="Text Box 6">
            <a:extLst>
              <a:ext uri="{FF2B5EF4-FFF2-40B4-BE49-F238E27FC236}">
                <a16:creationId xmlns:a16="http://schemas.microsoft.com/office/drawing/2014/main" id="{573FC0B3-7B6B-45B3-BA0D-FD27A18A5D7D}"/>
              </a:ext>
            </a:extLst>
          </p:cNvPr>
          <p:cNvSpPr txBox="1">
            <a:spLocks noChangeArrowheads="1"/>
          </p:cNvSpPr>
          <p:nvPr/>
        </p:nvSpPr>
        <p:spPr bwMode="auto">
          <a:xfrm>
            <a:off x="5580063" y="3141663"/>
            <a:ext cx="1763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latin typeface="宋体" panose="02010600030101010101" pitchFamily="2" charset="-122"/>
              </a:rPr>
              <a:t>区域变质作用</a:t>
            </a:r>
          </a:p>
        </p:txBody>
      </p:sp>
      <p:sp>
        <p:nvSpPr>
          <p:cNvPr id="359431" name="Rectangle 7">
            <a:extLst>
              <a:ext uri="{FF2B5EF4-FFF2-40B4-BE49-F238E27FC236}">
                <a16:creationId xmlns:a16="http://schemas.microsoft.com/office/drawing/2014/main" id="{679359E5-CA08-4958-82ED-1DDF58ACBF63}"/>
              </a:ext>
            </a:extLst>
          </p:cNvPr>
          <p:cNvSpPr>
            <a:spLocks noGrp="1" noRot="1" noChangeArrowheads="1"/>
          </p:cNvSpPr>
          <p:nvPr>
            <p:ph type="body" idx="1"/>
          </p:nvPr>
        </p:nvSpPr>
        <p:spPr>
          <a:xfrm>
            <a:off x="144463" y="1628775"/>
            <a:ext cx="8820150" cy="1368425"/>
          </a:xfrm>
        </p:spPr>
        <p:txBody>
          <a:bodyPr/>
          <a:lstStyle/>
          <a:p>
            <a:r>
              <a:rPr lang="en-US" altLang="zh-CN" sz="2400" b="1">
                <a:solidFill>
                  <a:schemeClr val="tx2"/>
                </a:solidFill>
              </a:rPr>
              <a:t> </a:t>
            </a:r>
            <a:r>
              <a:rPr lang="zh-CN" altLang="en-US" sz="2400" b="1"/>
              <a:t>根据地质背景、热流、应力等物理化学条件以及它们之间的相互关系，变质作用可以划分为</a:t>
            </a:r>
            <a:r>
              <a:rPr lang="zh-CN" altLang="en-US" sz="2400" b="1">
                <a:solidFill>
                  <a:schemeClr val="hlink"/>
                </a:solidFill>
              </a:rPr>
              <a:t>区域变质作用</a:t>
            </a:r>
            <a:r>
              <a:rPr lang="zh-CN" altLang="en-US" sz="2400" b="1">
                <a:solidFill>
                  <a:schemeClr val="bg1"/>
                </a:solidFill>
              </a:rPr>
              <a:t>、</a:t>
            </a:r>
            <a:r>
              <a:rPr lang="zh-CN" altLang="en-US" sz="2400" b="1">
                <a:solidFill>
                  <a:schemeClr val="hlink"/>
                </a:solidFill>
              </a:rPr>
              <a:t>接触变质作用</a:t>
            </a:r>
            <a:r>
              <a:rPr lang="zh-CN" altLang="en-US" sz="2400" b="1">
                <a:solidFill>
                  <a:schemeClr val="tx2"/>
                </a:solidFill>
              </a:rPr>
              <a:t>、</a:t>
            </a:r>
            <a:r>
              <a:rPr lang="zh-CN" altLang="en-US" sz="2400" b="1">
                <a:solidFill>
                  <a:schemeClr val="hlink"/>
                </a:solidFill>
              </a:rPr>
              <a:t>动力变质作用</a:t>
            </a:r>
            <a:r>
              <a:rPr lang="zh-CN" altLang="en-US" sz="2400" b="1">
                <a:solidFill>
                  <a:schemeClr val="bg1"/>
                </a:solidFill>
              </a:rPr>
              <a:t>、</a:t>
            </a:r>
            <a:r>
              <a:rPr lang="zh-CN" altLang="en-US" sz="2400" b="1">
                <a:solidFill>
                  <a:schemeClr val="hlink"/>
                </a:solidFill>
              </a:rPr>
              <a:t>气液变质作用</a:t>
            </a:r>
            <a:r>
              <a:rPr lang="zh-CN" altLang="en-US" sz="2400" b="1"/>
              <a:t>和</a:t>
            </a:r>
            <a:r>
              <a:rPr lang="zh-CN" altLang="en-US" sz="2400" b="1">
                <a:solidFill>
                  <a:schemeClr val="hlink"/>
                </a:solidFill>
              </a:rPr>
              <a:t>混合岩化作用</a:t>
            </a:r>
            <a:r>
              <a:rPr lang="zh-CN" altLang="en-US" sz="2400" b="1">
                <a:solidFill>
                  <a:schemeClr val="bg1"/>
                </a:solidFill>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3B16FD01-D47C-406A-97FF-440C4D484376}"/>
              </a:ext>
            </a:extLst>
          </p:cNvPr>
          <p:cNvSpPr>
            <a:spLocks noGrp="1" noRot="1" noChangeArrowheads="1"/>
          </p:cNvSpPr>
          <p:nvPr>
            <p:ph type="title"/>
          </p:nvPr>
        </p:nvSpPr>
        <p:spPr>
          <a:xfrm>
            <a:off x="1763713" y="1125538"/>
            <a:ext cx="5326062" cy="839787"/>
          </a:xfrm>
        </p:spPr>
        <p:txBody>
          <a:bodyPr/>
          <a:lstStyle/>
          <a:p>
            <a:r>
              <a:rPr lang="zh-CN" altLang="en-US" sz="4800" b="1"/>
              <a:t>第九章  风化作用</a:t>
            </a:r>
            <a:endParaRPr lang="zh-CN" altLang="en-US" sz="5400" b="1"/>
          </a:p>
        </p:txBody>
      </p:sp>
      <p:sp>
        <p:nvSpPr>
          <p:cNvPr id="195587" name="Rectangle 3">
            <a:extLst>
              <a:ext uri="{FF2B5EF4-FFF2-40B4-BE49-F238E27FC236}">
                <a16:creationId xmlns:a16="http://schemas.microsoft.com/office/drawing/2014/main" id="{0795899F-B522-4C94-A724-D09056FB797C}"/>
              </a:ext>
            </a:extLst>
          </p:cNvPr>
          <p:cNvSpPr>
            <a:spLocks noGrp="1" noRot="1" noChangeArrowheads="1"/>
          </p:cNvSpPr>
          <p:nvPr>
            <p:ph type="body" idx="1"/>
          </p:nvPr>
        </p:nvSpPr>
        <p:spPr>
          <a:xfrm>
            <a:off x="1752600" y="2819400"/>
            <a:ext cx="7696200" cy="3276600"/>
          </a:xfrm>
        </p:spPr>
        <p:txBody>
          <a:bodyPr/>
          <a:lstStyle/>
          <a:p>
            <a:pPr>
              <a:lnSpc>
                <a:spcPct val="90000"/>
              </a:lnSpc>
            </a:pPr>
            <a:endParaRPr lang="en-US" altLang="zh-CN" sz="3600">
              <a:solidFill>
                <a:schemeClr val="tx2"/>
              </a:solidFill>
            </a:endParaRPr>
          </a:p>
          <a:p>
            <a:pPr>
              <a:lnSpc>
                <a:spcPct val="90000"/>
              </a:lnSpc>
            </a:pPr>
            <a:endParaRPr lang="en-US" altLang="zh-CN" sz="3600">
              <a:solidFill>
                <a:schemeClr val="tx2"/>
              </a:solidFill>
            </a:endParaRPr>
          </a:p>
          <a:p>
            <a:pPr>
              <a:lnSpc>
                <a:spcPct val="90000"/>
              </a:lnSpc>
            </a:pPr>
            <a:endParaRPr lang="en-US" altLang="zh-CN" sz="3600">
              <a:solidFill>
                <a:schemeClr val="tx2"/>
              </a:solidFill>
            </a:endParaRPr>
          </a:p>
          <a:p>
            <a:pPr>
              <a:lnSpc>
                <a:spcPct val="90000"/>
              </a:lnSpc>
            </a:pPr>
            <a:endParaRPr lang="en-US" altLang="zh-CN" sz="3600">
              <a:solidFill>
                <a:schemeClr val="tx2"/>
              </a:solidFill>
            </a:endParaRPr>
          </a:p>
          <a:p>
            <a:pPr>
              <a:lnSpc>
                <a:spcPct val="90000"/>
              </a:lnSpc>
              <a:buFont typeface="Wingdings" panose="05000000000000000000" pitchFamily="2" charset="2"/>
              <a:buNone/>
            </a:pPr>
            <a:endParaRPr lang="en-US" altLang="zh-CN" sz="4400"/>
          </a:p>
        </p:txBody>
      </p:sp>
      <p:grpSp>
        <p:nvGrpSpPr>
          <p:cNvPr id="195588" name="Group 4">
            <a:extLst>
              <a:ext uri="{FF2B5EF4-FFF2-40B4-BE49-F238E27FC236}">
                <a16:creationId xmlns:a16="http://schemas.microsoft.com/office/drawing/2014/main" id="{ADF2C4FA-78D3-4A61-A5EB-DDBF34FB97F4}"/>
              </a:ext>
            </a:extLst>
          </p:cNvPr>
          <p:cNvGrpSpPr>
            <a:grpSpLocks/>
          </p:cNvGrpSpPr>
          <p:nvPr/>
        </p:nvGrpSpPr>
        <p:grpSpPr bwMode="auto">
          <a:xfrm>
            <a:off x="755650" y="4437063"/>
            <a:ext cx="6553200" cy="685800"/>
            <a:chOff x="1680" y="1515"/>
            <a:chExt cx="2966" cy="356"/>
          </a:xfrm>
        </p:grpSpPr>
        <p:sp>
          <p:nvSpPr>
            <p:cNvPr id="195589" name="Text Box 5">
              <a:extLst>
                <a:ext uri="{FF2B5EF4-FFF2-40B4-BE49-F238E27FC236}">
                  <a16:creationId xmlns:a16="http://schemas.microsoft.com/office/drawing/2014/main" id="{67A2405D-4244-4AA9-B0D6-16459C7BC37B}"/>
                </a:ext>
              </a:extLst>
            </p:cNvPr>
            <p:cNvSpPr txBox="1">
              <a:spLocks noChangeArrowheads="1"/>
            </p:cNvSpPr>
            <p:nvPr/>
          </p:nvSpPr>
          <p:spPr bwMode="auto">
            <a:xfrm>
              <a:off x="2352" y="1515"/>
              <a:ext cx="2294" cy="333"/>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accent1">
                          <a:gamma/>
                          <a:shade val="31765"/>
                          <a:invGamma/>
                        </a:schemeClr>
                      </a:gs>
                    </a:gsLst>
                    <a:lin ang="5400000" scaled="1"/>
                  </a:gra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3600" b="1">
                <a:latin typeface="Times New Roman" panose="02020603050405020304" pitchFamily="18" charset="0"/>
              </a:endParaRPr>
            </a:p>
          </p:txBody>
        </p:sp>
        <p:sp>
          <p:nvSpPr>
            <p:cNvPr id="195590" name="AutoShape 6">
              <a:extLst>
                <a:ext uri="{FF2B5EF4-FFF2-40B4-BE49-F238E27FC236}">
                  <a16:creationId xmlns:a16="http://schemas.microsoft.com/office/drawing/2014/main" id="{E877550A-B60D-46BA-860A-927D47832DF0}"/>
                </a:ext>
              </a:extLst>
            </p:cNvPr>
            <p:cNvSpPr>
              <a:spLocks noChangeArrowheads="1"/>
            </p:cNvSpPr>
            <p:nvPr/>
          </p:nvSpPr>
          <p:spPr bwMode="auto">
            <a:xfrm>
              <a:off x="1680" y="1565"/>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a:noFill/>
            </a:ln>
            <a:effectLst/>
            <a:extLst>
              <a:ext uri="{909E8E84-426E-40DD-AFC4-6F175D3DCCD1}">
                <a14:hiddenFill xmlns:a14="http://schemas.microsoft.com/office/drawing/2010/main">
                  <a:gradFill rotWithShape="0">
                    <a:gsLst>
                      <a:gs pos="0">
                        <a:srgbClr val="FF0066"/>
                      </a:gs>
                      <a:gs pos="100000">
                        <a:srgbClr val="FF0066">
                          <a:gamma/>
                          <a:shade val="31765"/>
                          <a:invGamma/>
                        </a:srgbClr>
                      </a:gs>
                    </a:gsLst>
                    <a:lin ang="5400000" scaled="1"/>
                  </a:gra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5591" name="Text Box 7">
            <a:extLst>
              <a:ext uri="{FF2B5EF4-FFF2-40B4-BE49-F238E27FC236}">
                <a16:creationId xmlns:a16="http://schemas.microsoft.com/office/drawing/2014/main" id="{A5E49143-DA2A-41FF-88C2-9E4A8D04CBA5}"/>
              </a:ext>
            </a:extLst>
          </p:cNvPr>
          <p:cNvSpPr txBox="1">
            <a:spLocks noChangeArrowheads="1"/>
          </p:cNvSpPr>
          <p:nvPr/>
        </p:nvSpPr>
        <p:spPr bwMode="auto">
          <a:xfrm>
            <a:off x="2124075" y="2492375"/>
            <a:ext cx="5184775" cy="3259138"/>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accent1">
                        <a:gamma/>
                        <a:shade val="31765"/>
                        <a:invGamma/>
                      </a:schemeClr>
                    </a:gs>
                  </a:gsLst>
                  <a:lin ang="5400000" scaled="1"/>
                </a:gradFill>
              </a14:hiddenFill>
            </a:ext>
            <a:ext uri="{91240B29-F687-4F45-9708-019B960494DF}">
              <a14:hiddenLine xmlns:a14="http://schemas.microsoft.com/office/drawing/2010/main" w="952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en-US" altLang="zh-CN" sz="3200" b="1">
                <a:latin typeface="黑体" panose="02010609060101010101" pitchFamily="49" charset="-122"/>
                <a:ea typeface="黑体" panose="02010609060101010101" pitchFamily="49" charset="-122"/>
              </a:rPr>
              <a:t>1.</a:t>
            </a:r>
            <a:r>
              <a:rPr lang="zh-CN" altLang="en-US" sz="3200" b="1">
                <a:latin typeface="黑体" panose="02010609060101010101" pitchFamily="49" charset="-122"/>
                <a:ea typeface="黑体" panose="02010609060101010101" pitchFamily="49" charset="-122"/>
              </a:rPr>
              <a:t>风化作用的概念和类型</a:t>
            </a:r>
          </a:p>
          <a:p>
            <a:pPr>
              <a:lnSpc>
                <a:spcPct val="130000"/>
              </a:lnSpc>
            </a:pPr>
            <a:r>
              <a:rPr kumimoji="1" lang="en-US" altLang="zh-CN" sz="3200" b="1">
                <a:latin typeface="黑体" panose="02010609060101010101" pitchFamily="49" charset="-122"/>
                <a:ea typeface="黑体" panose="02010609060101010101" pitchFamily="49" charset="-122"/>
              </a:rPr>
              <a:t>2.</a:t>
            </a:r>
            <a:r>
              <a:rPr lang="zh-CN" altLang="en-US" sz="3200" b="1">
                <a:latin typeface="黑体" panose="02010609060101010101" pitchFamily="49" charset="-122"/>
                <a:ea typeface="黑体" panose="02010609060101010101" pitchFamily="49" charset="-122"/>
              </a:rPr>
              <a:t>风化作用的方式 </a:t>
            </a:r>
          </a:p>
          <a:p>
            <a:pPr>
              <a:lnSpc>
                <a:spcPct val="130000"/>
              </a:lnSpc>
            </a:pPr>
            <a:r>
              <a:rPr kumimoji="1" lang="en-US" altLang="zh-CN" sz="3200" b="1">
                <a:latin typeface="黑体" panose="02010609060101010101" pitchFamily="49" charset="-122"/>
                <a:ea typeface="黑体" panose="02010609060101010101" pitchFamily="49" charset="-122"/>
              </a:rPr>
              <a:t>3.</a:t>
            </a:r>
            <a:r>
              <a:rPr lang="zh-CN" altLang="en-US" sz="3200" b="1">
                <a:latin typeface="黑体" panose="02010609060101010101" pitchFamily="49" charset="-122"/>
                <a:ea typeface="黑体" panose="02010609060101010101" pitchFamily="49" charset="-122"/>
              </a:rPr>
              <a:t>影响风化作用的因素  </a:t>
            </a:r>
          </a:p>
          <a:p>
            <a:pPr>
              <a:lnSpc>
                <a:spcPct val="130000"/>
              </a:lnSpc>
            </a:pPr>
            <a:r>
              <a:rPr kumimoji="1" lang="en-US" altLang="zh-CN" sz="3200" b="1">
                <a:latin typeface="黑体" panose="02010609060101010101" pitchFamily="49" charset="-122"/>
                <a:ea typeface="黑体" panose="02010609060101010101" pitchFamily="49" charset="-122"/>
              </a:rPr>
              <a:t>4.</a:t>
            </a:r>
            <a:r>
              <a:rPr lang="zh-CN" altLang="en-US" sz="3200" b="1">
                <a:latin typeface="黑体" panose="02010609060101010101" pitchFamily="49" charset="-122"/>
                <a:ea typeface="黑体" panose="02010609060101010101" pitchFamily="49" charset="-122"/>
              </a:rPr>
              <a:t>风化作用的产物</a:t>
            </a:r>
          </a:p>
          <a:p>
            <a:pPr>
              <a:lnSpc>
                <a:spcPct val="130000"/>
              </a:lnSpc>
            </a:pPr>
            <a:endParaRPr lang="zh-CN" altLang="en-US" sz="3200" b="1">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slide(fromLeft)">
                                      <p:cBhvr>
                                        <p:cTn id="7" dur="5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395A20CA-5453-41AB-BE1C-1A1A718EFBBB}"/>
              </a:ext>
            </a:extLst>
          </p:cNvPr>
          <p:cNvSpPr>
            <a:spLocks noGrp="1" noRot="1" noChangeArrowheads="1"/>
          </p:cNvSpPr>
          <p:nvPr>
            <p:ph type="title"/>
          </p:nvPr>
        </p:nvSpPr>
        <p:spPr>
          <a:xfrm>
            <a:off x="684213" y="549275"/>
            <a:ext cx="7772400" cy="1219200"/>
          </a:xfrm>
        </p:spPr>
        <p:txBody>
          <a:bodyPr/>
          <a:lstStyle/>
          <a:p>
            <a:r>
              <a:rPr lang="zh-CN" altLang="en-US" sz="4000" b="1"/>
              <a:t>第一节</a:t>
            </a:r>
            <a:br>
              <a:rPr lang="zh-CN" altLang="en-US" sz="4000" b="1"/>
            </a:br>
            <a:r>
              <a:rPr lang="zh-CN" altLang="en-US" sz="4000" b="1"/>
              <a:t>风化作用的概念和类型</a:t>
            </a:r>
            <a:endParaRPr lang="zh-CN" altLang="en-US" sz="6600" b="1"/>
          </a:p>
        </p:txBody>
      </p:sp>
      <p:sp>
        <p:nvSpPr>
          <p:cNvPr id="360451" name="Rectangle 3">
            <a:extLst>
              <a:ext uri="{FF2B5EF4-FFF2-40B4-BE49-F238E27FC236}">
                <a16:creationId xmlns:a16="http://schemas.microsoft.com/office/drawing/2014/main" id="{75EC9BD5-09AD-480B-8D01-2D1111221675}"/>
              </a:ext>
            </a:extLst>
          </p:cNvPr>
          <p:cNvSpPr>
            <a:spLocks noGrp="1" noRot="1" noChangeArrowheads="1"/>
          </p:cNvSpPr>
          <p:nvPr>
            <p:ph type="body" idx="1"/>
          </p:nvPr>
        </p:nvSpPr>
        <p:spPr>
          <a:xfrm>
            <a:off x="0" y="1641475"/>
            <a:ext cx="9144000" cy="4454525"/>
          </a:xfrm>
        </p:spPr>
        <p:txBody>
          <a:bodyPr/>
          <a:lstStyle/>
          <a:p>
            <a:pPr>
              <a:spcBef>
                <a:spcPct val="0"/>
              </a:spcBef>
              <a:buClrTx/>
              <a:buSzTx/>
              <a:buFontTx/>
              <a:buNone/>
            </a:pPr>
            <a:endParaRPr lang="en-US" altLang="zh-CN" sz="2400">
              <a:solidFill>
                <a:schemeClr val="tx2"/>
              </a:solidFill>
            </a:endParaRPr>
          </a:p>
          <a:p>
            <a:endParaRPr lang="en-US" altLang="zh-CN"/>
          </a:p>
        </p:txBody>
      </p:sp>
      <p:sp>
        <p:nvSpPr>
          <p:cNvPr id="360452" name="Text Box 4">
            <a:extLst>
              <a:ext uri="{FF2B5EF4-FFF2-40B4-BE49-F238E27FC236}">
                <a16:creationId xmlns:a16="http://schemas.microsoft.com/office/drawing/2014/main" id="{362FFD49-0D24-444B-B275-176DE03BD995}"/>
              </a:ext>
            </a:extLst>
          </p:cNvPr>
          <p:cNvSpPr txBox="1">
            <a:spLocks noChangeArrowheads="1"/>
          </p:cNvSpPr>
          <p:nvPr/>
        </p:nvSpPr>
        <p:spPr bwMode="auto">
          <a:xfrm>
            <a:off x="0" y="2019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latin typeface="Times New Roman" panose="02020603050405020304" pitchFamily="18" charset="0"/>
              </a:rPr>
              <a:t>        </a:t>
            </a:r>
            <a:endParaRPr lang="en-US" altLang="zh-CN" sz="2400">
              <a:solidFill>
                <a:schemeClr val="folHlink"/>
              </a:solidFill>
              <a:latin typeface="Times New Roman" panose="02020603050405020304" pitchFamily="18" charset="0"/>
            </a:endParaRPr>
          </a:p>
        </p:txBody>
      </p:sp>
      <p:sp>
        <p:nvSpPr>
          <p:cNvPr id="360453" name="Text Box 5">
            <a:extLst>
              <a:ext uri="{FF2B5EF4-FFF2-40B4-BE49-F238E27FC236}">
                <a16:creationId xmlns:a16="http://schemas.microsoft.com/office/drawing/2014/main" id="{40268E57-5830-419F-81AF-84F6DDFC0B77}"/>
              </a:ext>
            </a:extLst>
          </p:cNvPr>
          <p:cNvSpPr txBox="1">
            <a:spLocks noChangeArrowheads="1"/>
          </p:cNvSpPr>
          <p:nvPr/>
        </p:nvSpPr>
        <p:spPr bwMode="auto">
          <a:xfrm>
            <a:off x="0" y="1889125"/>
            <a:ext cx="91440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431925" indent="-1431925">
              <a:defRPr kumimoji="1" sz="2400">
                <a:solidFill>
                  <a:schemeClr val="tx1"/>
                </a:solidFill>
                <a:latin typeface="Times New Roman" panose="02020603050405020304" pitchFamily="18" charset="0"/>
                <a:ea typeface="宋体" panose="02010600030101010101" pitchFamily="2" charset="-122"/>
              </a:defRPr>
            </a:lvl1pPr>
            <a:lvl2pPr marL="1611313">
              <a:defRPr kumimoji="1" sz="2400">
                <a:solidFill>
                  <a:schemeClr val="tx1"/>
                </a:solidFill>
                <a:latin typeface="Times New Roman" panose="02020603050405020304" pitchFamily="18" charset="0"/>
                <a:ea typeface="宋体" panose="02010600030101010101" pitchFamily="2" charset="-122"/>
              </a:defRPr>
            </a:lvl2pPr>
            <a:lvl3pPr marL="1790700">
              <a:defRPr kumimoji="1" sz="2400">
                <a:solidFill>
                  <a:schemeClr val="tx1"/>
                </a:solidFill>
                <a:latin typeface="Times New Roman" panose="02020603050405020304" pitchFamily="18" charset="0"/>
                <a:ea typeface="宋体" panose="02010600030101010101" pitchFamily="2" charset="-122"/>
              </a:defRPr>
            </a:lvl3pPr>
            <a:lvl4pPr marL="1970088">
              <a:defRPr kumimoji="1" sz="2400">
                <a:solidFill>
                  <a:schemeClr val="tx1"/>
                </a:solidFill>
                <a:latin typeface="Times New Roman" panose="02020603050405020304" pitchFamily="18" charset="0"/>
                <a:ea typeface="宋体" panose="02010600030101010101" pitchFamily="2" charset="-122"/>
              </a:defRPr>
            </a:lvl4pPr>
            <a:lvl5pPr marL="2149475">
              <a:defRPr kumimoji="1" sz="2400">
                <a:solidFill>
                  <a:schemeClr val="tx1"/>
                </a:solidFill>
                <a:latin typeface="Times New Roman" panose="02020603050405020304" pitchFamily="18" charset="0"/>
                <a:ea typeface="宋体" panose="02010600030101010101" pitchFamily="2" charset="-122"/>
              </a:defRPr>
            </a:lvl5pPr>
            <a:lvl6pPr marL="2606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063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21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9782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2800" b="1" u="sng">
                <a:solidFill>
                  <a:srgbClr val="D40028"/>
                </a:solidFill>
                <a:effectLst>
                  <a:outerShdw blurRad="38100" dist="38100" dir="2700000" algn="tl">
                    <a:srgbClr val="C0C0C0"/>
                  </a:outerShdw>
                </a:effectLst>
                <a:latin typeface="Courier New" panose="02070309020205020404" pitchFamily="49" charset="0"/>
              </a:rPr>
              <a:t>风化作用</a:t>
            </a:r>
            <a:r>
              <a:rPr kumimoji="0" lang="zh-CN" altLang="en-US" sz="2800" b="1" u="sng">
                <a:effectLst>
                  <a:outerShdw blurRad="38100" dist="38100" dir="2700000" algn="tl">
                    <a:srgbClr val="C0C0C0"/>
                  </a:outerShdw>
                </a:effectLst>
                <a:latin typeface="Courier New" panose="02070309020205020404" pitchFamily="49" charset="0"/>
              </a:rPr>
              <a:t>是指地表或接近地表的坚硬岩石、矿物与大气、水及生</a:t>
            </a:r>
            <a:r>
              <a:rPr kumimoji="0" lang="zh-CN" altLang="en-US" sz="2800" b="1" u="sng">
                <a:effectLst>
                  <a:outerShdw blurRad="38100" dist="38100" dir="2700000" algn="tl">
                    <a:srgbClr val="C0C0C0"/>
                  </a:outerShdw>
                </a:effectLst>
              </a:rPr>
              <a:t>物接触过程中产生物理、化学变化而</a:t>
            </a:r>
            <a:r>
              <a:rPr kumimoji="0" lang="zh-CN" altLang="en-US" sz="2800" b="1" u="sng">
                <a:solidFill>
                  <a:srgbClr val="D40028"/>
                </a:solidFill>
                <a:effectLst>
                  <a:outerShdw blurRad="38100" dist="38100" dir="2700000" algn="tl">
                    <a:srgbClr val="C0C0C0"/>
                  </a:outerShdw>
                </a:effectLst>
              </a:rPr>
              <a:t>在原地形成松散堆积物</a:t>
            </a:r>
            <a:r>
              <a:rPr kumimoji="0" lang="zh-CN" altLang="en-US" sz="2800" b="1" u="sng">
                <a:effectLst>
                  <a:outerShdw blurRad="38100" dist="38100" dir="2700000" algn="tl">
                    <a:srgbClr val="C0C0C0"/>
                  </a:outerShdw>
                </a:effectLst>
              </a:rPr>
              <a:t>的全过程</a:t>
            </a:r>
            <a:r>
              <a:rPr kumimoji="0" lang="zh-CN" altLang="en-US" sz="2800" b="1">
                <a:effectLst>
                  <a:outerShdw blurRad="38100" dist="38100" dir="2700000" algn="tl">
                    <a:srgbClr val="C0C0C0"/>
                  </a:outerShdw>
                </a:effectLst>
              </a:rPr>
              <a:t> 。根据风化作用的因素和性质可将其分为三种类型：</a:t>
            </a:r>
            <a:r>
              <a:rPr kumimoji="0" lang="zh-CN" altLang="en-US" sz="2800" b="1">
                <a:solidFill>
                  <a:schemeClr val="tx2"/>
                </a:solidFill>
                <a:effectLst>
                  <a:outerShdw blurRad="38100" dist="38100" dir="2700000" algn="tl">
                    <a:srgbClr val="C0C0C0"/>
                  </a:outerShdw>
                </a:effectLst>
              </a:rPr>
              <a:t>物理风化作用、化学风化作用、生物风化作用</a:t>
            </a:r>
            <a:endParaRPr kumimoji="0" lang="zh-CN" altLang="en-US" sz="2800" b="1">
              <a:effectLst>
                <a:outerShdw blurRad="38100" dist="38100" dir="2700000" algn="tl">
                  <a:srgbClr val="C0C0C0"/>
                </a:outerShdw>
              </a:effectLst>
            </a:endParaRPr>
          </a:p>
          <a:p>
            <a:r>
              <a:rPr kumimoji="0" lang="zh-CN" altLang="en-US" sz="2800" b="1">
                <a:solidFill>
                  <a:srgbClr val="D40028"/>
                </a:solidFill>
                <a:effectLst>
                  <a:outerShdw blurRad="38100" dist="38100" dir="2700000" algn="tl">
                    <a:srgbClr val="C0C0C0"/>
                  </a:outerShdw>
                </a:effectLst>
              </a:rPr>
              <a:t>物理风化作用</a:t>
            </a:r>
            <a:r>
              <a:rPr kumimoji="0" lang="zh-CN" altLang="en-US" sz="2800" b="1">
                <a:effectLst>
                  <a:outerShdw blurRad="38100" dist="38100" dir="2700000" algn="tl">
                    <a:srgbClr val="C0C0C0"/>
                  </a:outerShdw>
                </a:effectLst>
              </a:rPr>
              <a:t>在地表或接近地表条件下，岩石、矿物在原地</a:t>
            </a:r>
            <a:r>
              <a:rPr kumimoji="0" lang="zh-CN" altLang="en-US" sz="2800" b="1">
                <a:solidFill>
                  <a:schemeClr val="tx2"/>
                </a:solidFill>
                <a:effectLst>
                  <a:outerShdw blurRad="38100" dist="38100" dir="2700000" algn="tl">
                    <a:srgbClr val="C0C0C0"/>
                  </a:outerShdw>
                </a:effectLst>
              </a:rPr>
              <a:t>产生机械破碎而不改变其化学成分</a:t>
            </a:r>
            <a:r>
              <a:rPr kumimoji="0" lang="zh-CN" altLang="en-US" sz="2800" b="1">
                <a:effectLst>
                  <a:outerShdw blurRad="38100" dist="38100" dir="2700000" algn="tl">
                    <a:srgbClr val="C0C0C0"/>
                  </a:outerShdw>
                </a:effectLst>
              </a:rPr>
              <a:t>的过程。</a:t>
            </a:r>
          </a:p>
          <a:p>
            <a:pPr algn="just"/>
            <a:r>
              <a:rPr kumimoji="0" lang="zh-CN" altLang="en-US" sz="2800" b="1">
                <a:solidFill>
                  <a:srgbClr val="D40028"/>
                </a:solidFill>
                <a:effectLst>
                  <a:outerShdw blurRad="38100" dist="38100" dir="2700000" algn="tl">
                    <a:srgbClr val="C0C0C0"/>
                  </a:outerShdw>
                </a:effectLst>
              </a:rPr>
              <a:t>化学风化作用</a:t>
            </a:r>
            <a:r>
              <a:rPr kumimoji="0" lang="zh-CN" altLang="en-US" sz="2800" b="1">
                <a:effectLst>
                  <a:outerShdw blurRad="38100" dist="38100" dir="2700000" algn="tl">
                    <a:srgbClr val="C0C0C0"/>
                  </a:outerShdw>
                </a:effectLst>
                <a:latin typeface="Courier New" panose="02070309020205020404" pitchFamily="49" charset="0"/>
              </a:rPr>
              <a:t>地表或接近地表条件下，岩石、矿物在原地</a:t>
            </a:r>
            <a:r>
              <a:rPr kumimoji="0" lang="zh-CN" altLang="en-US" sz="2800" b="1">
                <a:solidFill>
                  <a:schemeClr val="tx2"/>
                </a:solidFill>
                <a:effectLst>
                  <a:outerShdw blurRad="38100" dist="38100" dir="2700000" algn="tl">
                    <a:srgbClr val="C0C0C0"/>
                  </a:outerShdw>
                </a:effectLst>
                <a:latin typeface="Courier New" panose="02070309020205020404" pitchFamily="49" charset="0"/>
              </a:rPr>
              <a:t>发生化学变化而分解并产生新物质</a:t>
            </a:r>
            <a:r>
              <a:rPr kumimoji="0" lang="zh-CN" altLang="en-US" sz="2800" b="1">
                <a:effectLst>
                  <a:outerShdw blurRad="38100" dist="38100" dir="2700000" algn="tl">
                    <a:srgbClr val="C0C0C0"/>
                  </a:outerShdw>
                </a:effectLst>
                <a:latin typeface="Courier New" panose="02070309020205020404" pitchFamily="49" charset="0"/>
              </a:rPr>
              <a:t>的过程</a:t>
            </a:r>
            <a:r>
              <a:rPr kumimoji="0" lang="zh-CN" altLang="en-US" sz="2800" b="1">
                <a:effectLst>
                  <a:outerShdw blurRad="38100" dist="38100" dir="2700000" algn="tl">
                    <a:srgbClr val="C0C0C0"/>
                  </a:outerShdw>
                </a:effectLst>
              </a:rPr>
              <a:t>。</a:t>
            </a:r>
          </a:p>
          <a:p>
            <a:pPr algn="just"/>
            <a:r>
              <a:rPr kumimoji="0" lang="zh-CN" altLang="en-US" sz="2800" b="1">
                <a:solidFill>
                  <a:srgbClr val="D40028"/>
                </a:solidFill>
                <a:effectLst>
                  <a:outerShdw blurRad="38100" dist="38100" dir="2700000" algn="tl">
                    <a:srgbClr val="C0C0C0"/>
                  </a:outerShdw>
                </a:effectLst>
              </a:rPr>
              <a:t>生物风化作用</a:t>
            </a:r>
            <a:r>
              <a:rPr kumimoji="0" lang="zh-CN" altLang="en-US" sz="2800" b="1">
                <a:effectLst>
                  <a:outerShdw blurRad="38100" dist="38100" dir="2700000" algn="tl">
                    <a:srgbClr val="C0C0C0"/>
                  </a:outerShdw>
                </a:effectLst>
              </a:rPr>
              <a:t>生物对岩石、矿物产生的破坏作用。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a:extLst>
              <a:ext uri="{FF2B5EF4-FFF2-40B4-BE49-F238E27FC236}">
                <a16:creationId xmlns:a16="http://schemas.microsoft.com/office/drawing/2014/main" id="{6150D5F3-0CA3-4A42-AF49-CFD374254DF9}"/>
              </a:ext>
            </a:extLst>
          </p:cNvPr>
          <p:cNvSpPr>
            <a:spLocks noGrp="1" noRot="1" noChangeArrowheads="1"/>
          </p:cNvSpPr>
          <p:nvPr>
            <p:ph type="title"/>
          </p:nvPr>
        </p:nvSpPr>
        <p:spPr>
          <a:xfrm>
            <a:off x="684213" y="692150"/>
            <a:ext cx="7772400" cy="1219200"/>
          </a:xfrm>
        </p:spPr>
        <p:txBody>
          <a:bodyPr/>
          <a:lstStyle/>
          <a:p>
            <a:r>
              <a:rPr lang="zh-CN" altLang="en-US" sz="4000" b="1"/>
              <a:t>第二节</a:t>
            </a:r>
            <a:br>
              <a:rPr lang="zh-CN" altLang="en-US" sz="4000" b="1"/>
            </a:br>
            <a:r>
              <a:rPr lang="zh-CN" altLang="en-US" sz="4000" b="1"/>
              <a:t>风化作用的方式</a:t>
            </a:r>
            <a:endParaRPr lang="zh-CN" altLang="en-US" sz="6600" b="1"/>
          </a:p>
        </p:txBody>
      </p:sp>
      <p:sp>
        <p:nvSpPr>
          <p:cNvPr id="361475" name="Rectangle 3">
            <a:extLst>
              <a:ext uri="{FF2B5EF4-FFF2-40B4-BE49-F238E27FC236}">
                <a16:creationId xmlns:a16="http://schemas.microsoft.com/office/drawing/2014/main" id="{58ADE9A8-5E6D-495C-ABFF-FA9E62497B78}"/>
              </a:ext>
            </a:extLst>
          </p:cNvPr>
          <p:cNvSpPr>
            <a:spLocks noGrp="1" noRot="1" noChangeArrowheads="1"/>
          </p:cNvSpPr>
          <p:nvPr>
            <p:ph type="body" idx="1"/>
          </p:nvPr>
        </p:nvSpPr>
        <p:spPr>
          <a:xfrm>
            <a:off x="0" y="1641475"/>
            <a:ext cx="9144000" cy="4454525"/>
          </a:xfrm>
        </p:spPr>
        <p:txBody>
          <a:bodyPr/>
          <a:lstStyle/>
          <a:p>
            <a:pPr>
              <a:spcBef>
                <a:spcPct val="0"/>
              </a:spcBef>
              <a:buClrTx/>
              <a:buSzTx/>
              <a:buFontTx/>
              <a:buNone/>
            </a:pPr>
            <a:endParaRPr lang="en-US" altLang="zh-CN" sz="2400">
              <a:solidFill>
                <a:schemeClr val="tx2"/>
              </a:solidFill>
            </a:endParaRPr>
          </a:p>
          <a:p>
            <a:endParaRPr lang="en-US" altLang="zh-CN"/>
          </a:p>
        </p:txBody>
      </p:sp>
      <p:sp>
        <p:nvSpPr>
          <p:cNvPr id="361476" name="Text Box 4">
            <a:extLst>
              <a:ext uri="{FF2B5EF4-FFF2-40B4-BE49-F238E27FC236}">
                <a16:creationId xmlns:a16="http://schemas.microsoft.com/office/drawing/2014/main" id="{3119F923-CDA4-444C-8CF6-463FC850700D}"/>
              </a:ext>
            </a:extLst>
          </p:cNvPr>
          <p:cNvSpPr txBox="1">
            <a:spLocks noChangeArrowheads="1"/>
          </p:cNvSpPr>
          <p:nvPr/>
        </p:nvSpPr>
        <p:spPr bwMode="auto">
          <a:xfrm>
            <a:off x="0" y="2019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latin typeface="Times New Roman" panose="02020603050405020304" pitchFamily="18" charset="0"/>
              </a:rPr>
              <a:t>        </a:t>
            </a:r>
            <a:endParaRPr lang="en-US" altLang="zh-CN" sz="2400">
              <a:solidFill>
                <a:schemeClr val="folHlink"/>
              </a:solidFill>
              <a:latin typeface="Times New Roman" panose="02020603050405020304" pitchFamily="18" charset="0"/>
            </a:endParaRPr>
          </a:p>
        </p:txBody>
      </p:sp>
      <p:sp>
        <p:nvSpPr>
          <p:cNvPr id="361477" name="Text Box 5">
            <a:extLst>
              <a:ext uri="{FF2B5EF4-FFF2-40B4-BE49-F238E27FC236}">
                <a16:creationId xmlns:a16="http://schemas.microsoft.com/office/drawing/2014/main" id="{60B80842-34AD-48CC-9881-F628B86B89EE}"/>
              </a:ext>
            </a:extLst>
          </p:cNvPr>
          <p:cNvSpPr txBox="1">
            <a:spLocks noChangeArrowheads="1"/>
          </p:cNvSpPr>
          <p:nvPr/>
        </p:nvSpPr>
        <p:spPr bwMode="auto">
          <a:xfrm>
            <a:off x="0" y="2057400"/>
            <a:ext cx="9144000" cy="332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chemeClr val="tx2"/>
                </a:solidFill>
                <a:effectLst>
                  <a:outerShdw blurRad="38100" dist="38100" dir="2700000" algn="tl">
                    <a:srgbClr val="C0C0C0"/>
                  </a:outerShdw>
                </a:effectLst>
                <a:latin typeface="Courier New" panose="02070309020205020404" pitchFamily="49" charset="0"/>
              </a:rPr>
              <a:t>   </a:t>
            </a:r>
            <a:r>
              <a:rPr lang="zh-CN" altLang="en-US" sz="3600" b="1">
                <a:solidFill>
                  <a:schemeClr val="tx2"/>
                </a:solidFill>
                <a:effectLst>
                  <a:outerShdw blurRad="38100" dist="38100" dir="2700000" algn="tl">
                    <a:srgbClr val="C0C0C0"/>
                  </a:outerShdw>
                </a:effectLst>
                <a:latin typeface="Courier New" panose="02070309020205020404" pitchFamily="49" charset="0"/>
              </a:rPr>
              <a:t>地表岩石时时刻刻都在与大气、水和生物接触，不断地进行着各种方式的风化作用。归纳起来，风化作用的方式可分为</a:t>
            </a:r>
          </a:p>
          <a:p>
            <a:r>
              <a:rPr lang="zh-CN" altLang="en-US" sz="3200" b="1">
                <a:solidFill>
                  <a:srgbClr val="D40028"/>
                </a:solidFill>
                <a:effectLst>
                  <a:outerShdw blurRad="38100" dist="38100" dir="2700000" algn="tl">
                    <a:srgbClr val="C0C0C0"/>
                  </a:outerShdw>
                </a:effectLst>
                <a:latin typeface="Courier New" panose="02070309020205020404" pitchFamily="49" charset="0"/>
              </a:rPr>
              <a:t>物理的方式</a:t>
            </a:r>
            <a:r>
              <a:rPr lang="zh-CN" altLang="en-US" sz="3600" b="1">
                <a:solidFill>
                  <a:schemeClr val="tx2"/>
                </a:solidFill>
                <a:effectLst>
                  <a:outerShdw blurRad="38100" dist="38100" dir="2700000" algn="tl">
                    <a:srgbClr val="C0C0C0"/>
                  </a:outerShdw>
                </a:effectLst>
                <a:latin typeface="Courier New" panose="02070309020205020404" pitchFamily="49" charset="0"/>
              </a:rPr>
              <a:t> </a:t>
            </a:r>
            <a:r>
              <a:rPr lang="zh-CN" altLang="en-US" sz="2400" b="1">
                <a:solidFill>
                  <a:schemeClr val="tx2"/>
                </a:solidFill>
                <a:effectLst>
                  <a:outerShdw blurRad="38100" dist="38100" dir="2700000" algn="tl">
                    <a:srgbClr val="C0C0C0"/>
                  </a:outerShdw>
                </a:effectLst>
                <a:latin typeface="Courier New" panose="02070309020205020404" pitchFamily="49" charset="0"/>
              </a:rPr>
              <a:t>包括</a:t>
            </a:r>
            <a:r>
              <a:rPr lang="zh-CN" altLang="en-US" sz="2400" b="1" u="sng">
                <a:solidFill>
                  <a:schemeClr val="tx2"/>
                </a:solidFill>
                <a:effectLst>
                  <a:outerShdw blurRad="38100" dist="38100" dir="2700000" algn="tl">
                    <a:srgbClr val="C0C0C0"/>
                  </a:outerShdw>
                </a:effectLst>
                <a:latin typeface="Courier New" panose="02070309020205020404" pitchFamily="49" charset="0"/>
              </a:rPr>
              <a:t>岩石的释荷</a:t>
            </a:r>
            <a:r>
              <a:rPr lang="zh-CN" altLang="en-US" sz="2400" b="1">
                <a:solidFill>
                  <a:schemeClr val="tx2"/>
                </a:solidFill>
                <a:effectLst>
                  <a:outerShdw blurRad="38100" dist="38100" dir="2700000" algn="tl">
                    <a:srgbClr val="C0C0C0"/>
                  </a:outerShdw>
                </a:effectLst>
                <a:latin typeface="Courier New" panose="02070309020205020404" pitchFamily="49" charset="0"/>
              </a:rPr>
              <a:t>，</a:t>
            </a:r>
            <a:r>
              <a:rPr lang="zh-CN" altLang="en-US" sz="2400" b="1" u="sng">
                <a:solidFill>
                  <a:schemeClr val="tx2"/>
                </a:solidFill>
                <a:effectLst>
                  <a:outerShdw blurRad="38100" dist="38100" dir="2700000" algn="tl">
                    <a:srgbClr val="C0C0C0"/>
                  </a:outerShdw>
                </a:effectLst>
                <a:latin typeface="Courier New" panose="02070309020205020404" pitchFamily="49" charset="0"/>
              </a:rPr>
              <a:t>岩石的热胀冷缩</a:t>
            </a:r>
            <a:r>
              <a:rPr lang="zh-CN" altLang="en-US" sz="2400" b="1">
                <a:solidFill>
                  <a:schemeClr val="tx2"/>
                </a:solidFill>
                <a:effectLst>
                  <a:outerShdw blurRad="38100" dist="38100" dir="2700000" algn="tl">
                    <a:srgbClr val="C0C0C0"/>
                  </a:outerShdw>
                </a:effectLst>
                <a:latin typeface="Courier New" panose="02070309020205020404" pitchFamily="49" charset="0"/>
              </a:rPr>
              <a:t>，水</a:t>
            </a:r>
            <a:r>
              <a:rPr lang="zh-CN" altLang="en-US" sz="2400" b="1" u="sng">
                <a:solidFill>
                  <a:schemeClr val="tx2"/>
                </a:solidFill>
                <a:effectLst>
                  <a:outerShdw blurRad="38100" dist="38100" dir="2700000" algn="tl">
                    <a:srgbClr val="C0C0C0"/>
                  </a:outerShdw>
                </a:effectLst>
                <a:latin typeface="Courier New" panose="02070309020205020404" pitchFamily="49" charset="0"/>
              </a:rPr>
              <a:t>的冻融</a:t>
            </a:r>
            <a:r>
              <a:rPr lang="zh-CN" altLang="en-US" sz="2400" b="1">
                <a:solidFill>
                  <a:schemeClr val="tx2"/>
                </a:solidFill>
                <a:effectLst>
                  <a:outerShdw blurRad="38100" dist="38100" dir="2700000" algn="tl">
                    <a:srgbClr val="C0C0C0"/>
                  </a:outerShdw>
                </a:effectLst>
                <a:latin typeface="Courier New" panose="02070309020205020404" pitchFamily="49" charset="0"/>
              </a:rPr>
              <a:t>；</a:t>
            </a:r>
            <a:r>
              <a:rPr lang="zh-CN" altLang="en-US" sz="3200" b="1">
                <a:solidFill>
                  <a:srgbClr val="D40028"/>
                </a:solidFill>
                <a:effectLst>
                  <a:outerShdw blurRad="38100" dist="38100" dir="2700000" algn="tl">
                    <a:srgbClr val="C0C0C0"/>
                  </a:outerShdw>
                </a:effectLst>
                <a:latin typeface="Courier New" panose="02070309020205020404" pitchFamily="49" charset="0"/>
              </a:rPr>
              <a:t>化学的方式</a:t>
            </a:r>
            <a:r>
              <a:rPr lang="zh-CN" altLang="en-US" sz="3600" b="1">
                <a:solidFill>
                  <a:schemeClr val="tx2"/>
                </a:solidFill>
                <a:effectLst>
                  <a:outerShdw blurRad="38100" dist="38100" dir="2700000" algn="tl">
                    <a:srgbClr val="C0C0C0"/>
                  </a:outerShdw>
                </a:effectLst>
                <a:latin typeface="Courier New" panose="02070309020205020404" pitchFamily="49" charset="0"/>
              </a:rPr>
              <a:t> </a:t>
            </a:r>
            <a:r>
              <a:rPr lang="zh-CN" altLang="en-US" sz="2400" b="1">
                <a:solidFill>
                  <a:schemeClr val="tx2"/>
                </a:solidFill>
                <a:effectLst>
                  <a:outerShdw blurRad="38100" dist="38100" dir="2700000" algn="tl">
                    <a:srgbClr val="C0C0C0"/>
                  </a:outerShdw>
                </a:effectLst>
                <a:latin typeface="Courier New" panose="02070309020205020404" pitchFamily="49" charset="0"/>
              </a:rPr>
              <a:t>包括氧化、溶解、水化和水解；</a:t>
            </a:r>
            <a:endParaRPr lang="zh-CN" altLang="en-US" sz="3600" b="1">
              <a:solidFill>
                <a:schemeClr val="tx2"/>
              </a:solidFill>
              <a:effectLst>
                <a:outerShdw blurRad="38100" dist="38100" dir="2700000" algn="tl">
                  <a:srgbClr val="C0C0C0"/>
                </a:outerShdw>
              </a:effectLst>
              <a:latin typeface="Times New Roman" panose="02020603050405020304" pitchFamily="18" charset="0"/>
            </a:endParaRPr>
          </a:p>
          <a:p>
            <a:r>
              <a:rPr lang="zh-CN" altLang="en-US" sz="3200" b="1">
                <a:solidFill>
                  <a:srgbClr val="D40028"/>
                </a:solidFill>
                <a:effectLst>
                  <a:outerShdw blurRad="38100" dist="38100" dir="2700000" algn="tl">
                    <a:srgbClr val="C0C0C0"/>
                  </a:outerShdw>
                </a:effectLst>
                <a:latin typeface="Courier New" panose="02070309020205020404" pitchFamily="49" charset="0"/>
              </a:rPr>
              <a:t>生物的方式</a:t>
            </a:r>
            <a:r>
              <a:rPr lang="zh-CN" altLang="en-US" sz="3200" b="1">
                <a:solidFill>
                  <a:srgbClr val="FFE7EC"/>
                </a:solidFill>
                <a:effectLst>
                  <a:outerShdw blurRad="38100" dist="38100" dir="2700000" algn="tl">
                    <a:srgbClr val="C0C0C0"/>
                  </a:outerShdw>
                </a:effectLst>
                <a:latin typeface="Courier New" panose="02070309020205020404" pitchFamily="49" charset="0"/>
              </a:rPr>
              <a:t> </a:t>
            </a:r>
            <a:r>
              <a:rPr lang="zh-CN" altLang="en-US" sz="2400" b="1">
                <a:solidFill>
                  <a:schemeClr val="tx2"/>
                </a:solidFill>
                <a:effectLst>
                  <a:outerShdw blurRad="38100" dist="38100" dir="2700000" algn="tl">
                    <a:srgbClr val="C0C0C0"/>
                  </a:outerShdw>
                </a:effectLst>
                <a:latin typeface="Courier New" panose="02070309020205020404" pitchFamily="49" charset="0"/>
              </a:rPr>
              <a:t>包括根劈、有机酸液腐蚀</a:t>
            </a:r>
            <a:r>
              <a:rPr lang="en-US" altLang="zh-CN" sz="2400" b="1">
                <a:solidFill>
                  <a:schemeClr val="tx2"/>
                </a:solidFill>
                <a:effectLst>
                  <a:outerShdw blurRad="38100" dist="38100" dir="2700000" algn="tl">
                    <a:srgbClr val="C0C0C0"/>
                  </a:outerShdw>
                </a:effectLst>
                <a:latin typeface="Courier New" panose="02070309020205020404" pitchFamily="49" charset="0"/>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2C644451-4647-49DB-8C6A-703F4DBE74B9}"/>
              </a:ext>
            </a:extLst>
          </p:cNvPr>
          <p:cNvSpPr>
            <a:spLocks noGrp="1" noRot="1" noChangeArrowheads="1"/>
          </p:cNvSpPr>
          <p:nvPr>
            <p:ph type="title"/>
          </p:nvPr>
        </p:nvSpPr>
        <p:spPr/>
        <p:txBody>
          <a:bodyPr/>
          <a:lstStyle/>
          <a:p>
            <a:r>
              <a:rPr lang="zh-CN" altLang="en-US" sz="4000" b="1"/>
              <a:t>二、化学风化作用的产物</a:t>
            </a:r>
          </a:p>
        </p:txBody>
      </p:sp>
      <p:sp>
        <p:nvSpPr>
          <p:cNvPr id="362499" name="Rectangle 3">
            <a:extLst>
              <a:ext uri="{FF2B5EF4-FFF2-40B4-BE49-F238E27FC236}">
                <a16:creationId xmlns:a16="http://schemas.microsoft.com/office/drawing/2014/main" id="{CAEAD37C-98AE-4E97-974D-9A9EA2CB10F5}"/>
              </a:ext>
            </a:extLst>
          </p:cNvPr>
          <p:cNvSpPr>
            <a:spLocks noGrp="1" noRot="1" noChangeArrowheads="1"/>
          </p:cNvSpPr>
          <p:nvPr>
            <p:ph type="body" idx="1"/>
          </p:nvPr>
        </p:nvSpPr>
        <p:spPr>
          <a:xfrm>
            <a:off x="468313" y="1917700"/>
            <a:ext cx="8062912" cy="3816350"/>
          </a:xfrm>
        </p:spPr>
        <p:txBody>
          <a:bodyPr/>
          <a:lstStyle/>
          <a:p>
            <a:pPr>
              <a:lnSpc>
                <a:spcPct val="120000"/>
              </a:lnSpc>
            </a:pPr>
            <a:r>
              <a:rPr lang="zh-CN" altLang="en-US" sz="2800" b="1"/>
              <a:t>包括两部分：</a:t>
            </a:r>
            <a:r>
              <a:rPr lang="zh-CN" altLang="en-US" sz="2800" b="1">
                <a:solidFill>
                  <a:schemeClr val="tx2"/>
                </a:solidFill>
              </a:rPr>
              <a:t>溶于水的</a:t>
            </a:r>
            <a:r>
              <a:rPr lang="zh-CN" altLang="en-US" sz="2800" b="1">
                <a:solidFill>
                  <a:schemeClr val="hlink"/>
                </a:solidFill>
              </a:rPr>
              <a:t>可迁移物质</a:t>
            </a:r>
            <a:r>
              <a:rPr lang="zh-CN" altLang="en-US" sz="2800" b="1">
                <a:solidFill>
                  <a:schemeClr val="tx2"/>
                </a:solidFill>
              </a:rPr>
              <a:t>；难溶于水的堆积在原地形成</a:t>
            </a:r>
            <a:r>
              <a:rPr lang="zh-CN" altLang="en-US" sz="2800" b="1">
                <a:solidFill>
                  <a:schemeClr val="hlink"/>
                </a:solidFill>
              </a:rPr>
              <a:t>残积物</a:t>
            </a:r>
            <a:r>
              <a:rPr lang="zh-CN" altLang="en-US" sz="2800" b="1">
                <a:solidFill>
                  <a:schemeClr val="tx2"/>
                </a:solidFill>
              </a:rPr>
              <a:t>。</a:t>
            </a:r>
          </a:p>
          <a:p>
            <a:pPr>
              <a:lnSpc>
                <a:spcPct val="120000"/>
              </a:lnSpc>
            </a:pPr>
            <a:r>
              <a:rPr lang="zh-CN" altLang="en-US" sz="2800" b="1"/>
              <a:t>留下来的铁、铝氧化物（褐铁矿、铝土矿），常常富集成具有工业价值的矿床。如山西式铁矿就是形成在奥陶系风化侵蚀面上的褐铁矿，它是由含黄铁矿的页岩经化学风化作用而形成。</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E82223E7-B1C6-4158-8FD3-C26647C61F62}"/>
              </a:ext>
            </a:extLst>
          </p:cNvPr>
          <p:cNvSpPr>
            <a:spLocks noGrp="1" noRot="1" noChangeArrowheads="1"/>
          </p:cNvSpPr>
          <p:nvPr>
            <p:ph type="body" idx="1"/>
          </p:nvPr>
        </p:nvSpPr>
        <p:spPr>
          <a:xfrm>
            <a:off x="179388" y="981075"/>
            <a:ext cx="8642350" cy="5616575"/>
          </a:xfrm>
        </p:spPr>
        <p:txBody>
          <a:bodyPr/>
          <a:lstStyle/>
          <a:p>
            <a:pPr marL="685800" indent="-685800">
              <a:lnSpc>
                <a:spcPct val="105000"/>
              </a:lnSpc>
            </a:pPr>
            <a:r>
              <a:rPr lang="en-US" altLang="zh-CN" sz="2800">
                <a:solidFill>
                  <a:srgbClr val="D60093"/>
                </a:solidFill>
                <a:latin typeface="黑体" panose="02010609060101010101" pitchFamily="49" charset="-122"/>
                <a:ea typeface="黑体" panose="02010609060101010101" pitchFamily="49" charset="-122"/>
              </a:rPr>
              <a:t>1</a:t>
            </a:r>
            <a:r>
              <a:rPr lang="zh-CN" altLang="en-US" sz="2800">
                <a:solidFill>
                  <a:srgbClr val="D60093"/>
                </a:solidFill>
                <a:latin typeface="黑体" panose="02010609060101010101" pitchFamily="49" charset="-122"/>
                <a:ea typeface="黑体" panose="02010609060101010101" pitchFamily="49" charset="-122"/>
              </a:rPr>
              <a:t>、怎样理解将今论古的原则？</a:t>
            </a:r>
          </a:p>
          <a:p>
            <a:pPr marL="685800" indent="-685800">
              <a:lnSpc>
                <a:spcPct val="105000"/>
              </a:lnSpc>
            </a:pPr>
            <a:r>
              <a:rPr lang="zh-CN" altLang="en-US" sz="2800">
                <a:latin typeface="黑体" panose="02010609060101010101" pitchFamily="49" charset="-122"/>
                <a:ea typeface="黑体" panose="02010609060101010101" pitchFamily="49" charset="-122"/>
              </a:rPr>
              <a:t>地质学最基本的方法论是历史比较法，也即将今论古、</a:t>
            </a:r>
            <a:r>
              <a:rPr lang="zh-CN" altLang="en-US" sz="2800">
                <a:solidFill>
                  <a:srgbClr val="D60093"/>
                </a:solidFill>
                <a:latin typeface="黑体" panose="02010609060101010101" pitchFamily="49" charset="-122"/>
                <a:ea typeface="黑体" panose="02010609060101010101" pitchFamily="49" charset="-122"/>
              </a:rPr>
              <a:t>现实主义原则</a:t>
            </a:r>
            <a:r>
              <a:rPr lang="zh-CN" altLang="en-US" sz="2800">
                <a:latin typeface="黑体" panose="02010609060101010101" pitchFamily="49" charset="-122"/>
                <a:ea typeface="黑体" panose="02010609060101010101" pitchFamily="49" charset="-122"/>
              </a:rPr>
              <a:t>， </a:t>
            </a:r>
            <a:r>
              <a:rPr lang="zh-CN" altLang="en-US" sz="2800">
                <a:ea typeface="黑体" panose="02010609060101010101" pitchFamily="49" charset="-122"/>
              </a:rPr>
              <a:t>“</a:t>
            </a:r>
            <a:r>
              <a:rPr lang="zh-CN" altLang="en-US" sz="2800">
                <a:latin typeface="黑体" panose="02010609060101010101" pitchFamily="49" charset="-122"/>
                <a:ea typeface="黑体" panose="02010609060101010101" pitchFamily="49" charset="-122"/>
              </a:rPr>
              <a:t>现在是了解过去的钥匙</a:t>
            </a:r>
            <a:r>
              <a:rPr lang="zh-CN" altLang="en-US" sz="2800">
                <a:ea typeface="黑体" panose="02010609060101010101" pitchFamily="49" charset="-122"/>
              </a:rPr>
              <a:t>”</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英国莱伊尔</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，根据现在发生的地质作用可推断过去的地质作用。历史比较法也存在</a:t>
            </a:r>
            <a:r>
              <a:rPr lang="zh-CN" altLang="en-US" sz="2800">
                <a:solidFill>
                  <a:srgbClr val="D60093"/>
                </a:solidFill>
                <a:latin typeface="黑体" panose="02010609060101010101" pitchFamily="49" charset="-122"/>
                <a:ea typeface="黑体" panose="02010609060101010101" pitchFamily="49" charset="-122"/>
              </a:rPr>
              <a:t>局限性</a:t>
            </a:r>
            <a:r>
              <a:rPr lang="zh-CN" altLang="en-US" sz="2800">
                <a:latin typeface="黑体" panose="02010609060101010101" pitchFamily="49" charset="-122"/>
                <a:ea typeface="黑体" panose="02010609060101010101" pitchFamily="49" charset="-122"/>
              </a:rPr>
              <a:t>，地球的发展是不可逆的，地质历史时期的环境与现今的地球环境存在着差异，因而不同地质历史时期的地质作用也会存在着不同。</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D88B49B0-AF99-4C17-8ED9-398E60033B04}"/>
              </a:ext>
            </a:extLst>
          </p:cNvPr>
          <p:cNvSpPr>
            <a:spLocks noGrp="1" noRot="1" noChangeArrowheads="1"/>
          </p:cNvSpPr>
          <p:nvPr>
            <p:ph type="title"/>
          </p:nvPr>
        </p:nvSpPr>
        <p:spPr/>
        <p:txBody>
          <a:bodyPr/>
          <a:lstStyle/>
          <a:p>
            <a:r>
              <a:rPr lang="zh-CN" altLang="en-US" sz="4000" b="1"/>
              <a:t>三、生物风化作用的产物</a:t>
            </a:r>
          </a:p>
        </p:txBody>
      </p:sp>
      <p:sp>
        <p:nvSpPr>
          <p:cNvPr id="363523" name="Rectangle 3">
            <a:extLst>
              <a:ext uri="{FF2B5EF4-FFF2-40B4-BE49-F238E27FC236}">
                <a16:creationId xmlns:a16="http://schemas.microsoft.com/office/drawing/2014/main" id="{048B1400-5D16-4BB3-AF66-3F90E19F2C93}"/>
              </a:ext>
            </a:extLst>
          </p:cNvPr>
          <p:cNvSpPr>
            <a:spLocks noGrp="1" noRot="1" noChangeArrowheads="1"/>
          </p:cNvSpPr>
          <p:nvPr>
            <p:ph type="body" idx="1"/>
          </p:nvPr>
        </p:nvSpPr>
        <p:spPr>
          <a:xfrm>
            <a:off x="611188" y="1916113"/>
            <a:ext cx="7772400" cy="4114800"/>
          </a:xfrm>
        </p:spPr>
        <p:txBody>
          <a:bodyPr/>
          <a:lstStyle/>
          <a:p>
            <a:pPr>
              <a:lnSpc>
                <a:spcPct val="90000"/>
              </a:lnSpc>
            </a:pPr>
            <a:r>
              <a:rPr lang="zh-CN" altLang="en-US" sz="2800"/>
              <a:t>生物风化作用的产物包括两部分：一部分是生物物理风化作用形成的矿物、岩石碎屑，在成分上与原岩相同；</a:t>
            </a:r>
          </a:p>
          <a:p>
            <a:pPr>
              <a:lnSpc>
                <a:spcPct val="90000"/>
              </a:lnSpc>
            </a:pPr>
            <a:r>
              <a:rPr lang="zh-CN" altLang="en-US" sz="2800"/>
              <a:t>另一部分是生物化学风化作用的产物，其特征是在物质成分上与原岩不一样。</a:t>
            </a:r>
          </a:p>
          <a:p>
            <a:pPr lvl="1">
              <a:lnSpc>
                <a:spcPct val="90000"/>
              </a:lnSpc>
            </a:pPr>
            <a:r>
              <a:rPr lang="zh-CN" altLang="en-US" b="1">
                <a:solidFill>
                  <a:schemeClr val="hlink"/>
                </a:solidFill>
                <a:latin typeface="Times New Roman" panose="02020603050405020304" pitchFamily="18" charset="0"/>
              </a:rPr>
              <a:t>土壤 </a:t>
            </a:r>
          </a:p>
          <a:p>
            <a:pPr lvl="2">
              <a:lnSpc>
                <a:spcPct val="90000"/>
              </a:lnSpc>
            </a:pPr>
            <a:r>
              <a:rPr lang="zh-CN" altLang="en-US" sz="2800" b="1">
                <a:solidFill>
                  <a:schemeClr val="hlink"/>
                </a:solidFill>
                <a:latin typeface="Times New Roman" panose="02020603050405020304" pitchFamily="18" charset="0"/>
              </a:rPr>
              <a:t>岩石经过物理、化学风化作用之后，再经过生物风化作用，形成的由矿物质、腐殖质、水和空气组成的松散堆积。</a:t>
            </a:r>
            <a:r>
              <a:rPr lang="zh-CN" altLang="en-US" sz="2000">
                <a:solidFill>
                  <a:schemeClr val="hlink"/>
                </a:solid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13CC9B15-E05C-4C5F-AE50-DE97AF2901B3}"/>
              </a:ext>
            </a:extLst>
          </p:cNvPr>
          <p:cNvSpPr>
            <a:spLocks noGrp="1" noRot="1" noChangeArrowheads="1"/>
          </p:cNvSpPr>
          <p:nvPr>
            <p:ph type="body" idx="1"/>
          </p:nvPr>
        </p:nvSpPr>
        <p:spPr>
          <a:xfrm>
            <a:off x="0" y="1196975"/>
            <a:ext cx="5808663" cy="4608513"/>
          </a:xfrm>
        </p:spPr>
        <p:txBody>
          <a:bodyPr/>
          <a:lstStyle/>
          <a:p>
            <a:pPr lvl="1">
              <a:buFont typeface="Wingdings" panose="05000000000000000000" pitchFamily="2" charset="2"/>
              <a:buNone/>
            </a:pPr>
            <a:r>
              <a:rPr lang="zh-CN" altLang="en-US" b="1">
                <a:solidFill>
                  <a:schemeClr val="hlink"/>
                </a:solidFill>
                <a:latin typeface="Times New Roman" panose="02020603050405020304" pitchFamily="18" charset="0"/>
              </a:rPr>
              <a:t>风化壳</a:t>
            </a:r>
          </a:p>
          <a:p>
            <a:pPr lvl="2"/>
            <a:r>
              <a:rPr lang="zh-CN" altLang="en-US" sz="2800" b="1"/>
              <a:t>残积物和经生物风化作用形成的土壤在陆地上形成一层不连续的薄壳称为</a:t>
            </a:r>
            <a:r>
              <a:rPr lang="zh-CN" altLang="en-US" sz="2800" b="1">
                <a:solidFill>
                  <a:schemeClr val="hlink"/>
                </a:solidFill>
              </a:rPr>
              <a:t>风化壳</a:t>
            </a:r>
            <a:r>
              <a:rPr lang="zh-CN" altLang="en-US" sz="2800" b="1"/>
              <a:t>。</a:t>
            </a:r>
          </a:p>
          <a:p>
            <a:pPr lvl="2"/>
            <a:r>
              <a:rPr lang="zh-CN" altLang="en-US" sz="2800" b="1"/>
              <a:t>风化壳的性质与厚度因地而异，主要受岩石性质、气候、地形条件的影响。</a:t>
            </a:r>
          </a:p>
          <a:p>
            <a:pPr lvl="2"/>
            <a:r>
              <a:rPr lang="zh-CN" altLang="en-US" sz="2800"/>
              <a:t> </a:t>
            </a:r>
            <a:r>
              <a:rPr lang="zh-CN" altLang="en-US" sz="2800" b="1">
                <a:latin typeface="Times New Roman" panose="02020603050405020304" pitchFamily="18" charset="0"/>
              </a:rPr>
              <a:t>组成：土壤、残积层、半风化层</a:t>
            </a:r>
          </a:p>
        </p:txBody>
      </p:sp>
      <p:grpSp>
        <p:nvGrpSpPr>
          <p:cNvPr id="364547" name="Group 3">
            <a:extLst>
              <a:ext uri="{FF2B5EF4-FFF2-40B4-BE49-F238E27FC236}">
                <a16:creationId xmlns:a16="http://schemas.microsoft.com/office/drawing/2014/main" id="{5B1332F8-62AC-4073-AD3A-E39FEBB6852B}"/>
              </a:ext>
            </a:extLst>
          </p:cNvPr>
          <p:cNvGrpSpPr>
            <a:grpSpLocks/>
          </p:cNvGrpSpPr>
          <p:nvPr/>
        </p:nvGrpSpPr>
        <p:grpSpPr bwMode="auto">
          <a:xfrm>
            <a:off x="5819775" y="0"/>
            <a:ext cx="3324225" cy="6858000"/>
            <a:chOff x="4372" y="480"/>
            <a:chExt cx="1388" cy="3474"/>
          </a:xfrm>
        </p:grpSpPr>
        <p:graphicFrame>
          <p:nvGraphicFramePr>
            <p:cNvPr id="364548" name="Object 4">
              <a:extLst>
                <a:ext uri="{FF2B5EF4-FFF2-40B4-BE49-F238E27FC236}">
                  <a16:creationId xmlns:a16="http://schemas.microsoft.com/office/drawing/2014/main" id="{ECCAA934-21C8-44A9-9754-BFBADFDE14CB}"/>
                </a:ext>
              </a:extLst>
            </p:cNvPr>
            <p:cNvGraphicFramePr>
              <a:graphicFrameLocks noChangeAspect="1"/>
            </p:cNvGraphicFramePr>
            <p:nvPr/>
          </p:nvGraphicFramePr>
          <p:xfrm>
            <a:off x="4464" y="480"/>
            <a:ext cx="960" cy="3474"/>
          </p:xfrm>
          <a:graphic>
            <a:graphicData uri="http://schemas.openxmlformats.org/presentationml/2006/ole">
              <mc:AlternateContent xmlns:mc="http://schemas.openxmlformats.org/markup-compatibility/2006">
                <mc:Choice xmlns:v="urn:schemas-microsoft-com:vml" Requires="v">
                  <p:oleObj spid="_x0000_s11265" name="Image" r:id="rId4" imgW="0" imgH="0" progId="Photoshop.Image.7">
                    <p:embed/>
                  </p:oleObj>
                </mc:Choice>
                <mc:Fallback>
                  <p:oleObj name="Image" r:id="rId4" imgW="0" imgH="0" progId="Photoshop.Image.7">
                    <p:embed/>
                    <p:pic>
                      <p:nvPicPr>
                        <p:cNvPr id="364548" name="Object 4">
                          <a:extLst>
                            <a:ext uri="{FF2B5EF4-FFF2-40B4-BE49-F238E27FC236}">
                              <a16:creationId xmlns:a16="http://schemas.microsoft.com/office/drawing/2014/main" id="{ECCAA934-21C8-44A9-9754-BFBADFDE1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 y="480"/>
                          <a:ext cx="960" cy="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4549" name="Text Box 5">
              <a:extLst>
                <a:ext uri="{FF2B5EF4-FFF2-40B4-BE49-F238E27FC236}">
                  <a16:creationId xmlns:a16="http://schemas.microsoft.com/office/drawing/2014/main" id="{3C04D961-E2DB-4DA5-9845-CEC8B8AF662F}"/>
                </a:ext>
              </a:extLst>
            </p:cNvPr>
            <p:cNvSpPr txBox="1">
              <a:spLocks noChangeArrowheads="1"/>
            </p:cNvSpPr>
            <p:nvPr/>
          </p:nvSpPr>
          <p:spPr bwMode="auto">
            <a:xfrm>
              <a:off x="4390" y="1290"/>
              <a:ext cx="204" cy="30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CN" altLang="en-US" sz="2000">
                  <a:solidFill>
                    <a:schemeClr val="tx2"/>
                  </a:solidFill>
                  <a:latin typeface="Times New Roman" panose="02020603050405020304" pitchFamily="18" charset="0"/>
                </a:rPr>
                <a:t>土壤</a:t>
              </a:r>
            </a:p>
          </p:txBody>
        </p:sp>
        <p:sp>
          <p:nvSpPr>
            <p:cNvPr id="364550" name="Text Box 6">
              <a:extLst>
                <a:ext uri="{FF2B5EF4-FFF2-40B4-BE49-F238E27FC236}">
                  <a16:creationId xmlns:a16="http://schemas.microsoft.com/office/drawing/2014/main" id="{338653A2-D7C5-4BCC-8D2B-71ADE36EAEFC}"/>
                </a:ext>
              </a:extLst>
            </p:cNvPr>
            <p:cNvSpPr txBox="1">
              <a:spLocks noChangeArrowheads="1"/>
            </p:cNvSpPr>
            <p:nvPr/>
          </p:nvSpPr>
          <p:spPr bwMode="auto">
            <a:xfrm>
              <a:off x="4372" y="1794"/>
              <a:ext cx="204" cy="67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zh-CN" altLang="en-US" sz="2000">
                  <a:solidFill>
                    <a:schemeClr val="tx2"/>
                  </a:solidFill>
                  <a:latin typeface="Times New Roman" panose="02020603050405020304" pitchFamily="18" charset="0"/>
                </a:rPr>
                <a:t>残积层</a:t>
              </a:r>
            </a:p>
          </p:txBody>
        </p:sp>
        <p:sp>
          <p:nvSpPr>
            <p:cNvPr id="364551" name="Text Box 7">
              <a:extLst>
                <a:ext uri="{FF2B5EF4-FFF2-40B4-BE49-F238E27FC236}">
                  <a16:creationId xmlns:a16="http://schemas.microsoft.com/office/drawing/2014/main" id="{4958DF8D-B8D8-46C1-902C-36C922DC6E74}"/>
                </a:ext>
              </a:extLst>
            </p:cNvPr>
            <p:cNvSpPr txBox="1">
              <a:spLocks noChangeArrowheads="1"/>
            </p:cNvSpPr>
            <p:nvPr/>
          </p:nvSpPr>
          <p:spPr bwMode="auto">
            <a:xfrm>
              <a:off x="4395" y="3454"/>
              <a:ext cx="204" cy="30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zh-CN" altLang="en-US" sz="2000">
                  <a:solidFill>
                    <a:schemeClr val="tx2"/>
                  </a:solidFill>
                  <a:latin typeface="Times New Roman" panose="02020603050405020304" pitchFamily="18" charset="0"/>
                </a:rPr>
                <a:t>基岩</a:t>
              </a:r>
            </a:p>
          </p:txBody>
        </p:sp>
        <p:sp>
          <p:nvSpPr>
            <p:cNvPr id="364552" name="Text Box 8">
              <a:extLst>
                <a:ext uri="{FF2B5EF4-FFF2-40B4-BE49-F238E27FC236}">
                  <a16:creationId xmlns:a16="http://schemas.microsoft.com/office/drawing/2014/main" id="{45523A6F-B65F-42AC-8CF7-73C2E0F527EF}"/>
                </a:ext>
              </a:extLst>
            </p:cNvPr>
            <p:cNvSpPr txBox="1">
              <a:spLocks noChangeArrowheads="1"/>
            </p:cNvSpPr>
            <p:nvPr/>
          </p:nvSpPr>
          <p:spPr bwMode="auto">
            <a:xfrm>
              <a:off x="5531" y="1602"/>
              <a:ext cx="229" cy="67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zh-CN" altLang="en-US" sz="2400">
                  <a:solidFill>
                    <a:schemeClr val="tx2"/>
                  </a:solidFill>
                  <a:latin typeface="Times New Roman" panose="02020603050405020304" pitchFamily="18" charset="0"/>
                </a:rPr>
                <a:t>风化壳</a:t>
              </a:r>
            </a:p>
          </p:txBody>
        </p:sp>
        <p:sp>
          <p:nvSpPr>
            <p:cNvPr id="364553" name="Text Box 9">
              <a:extLst>
                <a:ext uri="{FF2B5EF4-FFF2-40B4-BE49-F238E27FC236}">
                  <a16:creationId xmlns:a16="http://schemas.microsoft.com/office/drawing/2014/main" id="{DB92451E-0162-43CD-9117-F5B745254001}"/>
                </a:ext>
              </a:extLst>
            </p:cNvPr>
            <p:cNvSpPr txBox="1">
              <a:spLocks noChangeArrowheads="1"/>
            </p:cNvSpPr>
            <p:nvPr/>
          </p:nvSpPr>
          <p:spPr bwMode="auto">
            <a:xfrm>
              <a:off x="4383" y="2568"/>
              <a:ext cx="204" cy="72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zh-CN" altLang="en-US" sz="2000">
                  <a:solidFill>
                    <a:schemeClr val="tx2"/>
                  </a:solidFill>
                  <a:latin typeface="Times New Roman" panose="02020603050405020304" pitchFamily="18" charset="0"/>
                </a:rPr>
                <a:t>半风化层</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25E6727F-8B77-4D0E-8B9B-5CDE242AFC8B}"/>
              </a:ext>
            </a:extLst>
          </p:cNvPr>
          <p:cNvSpPr>
            <a:spLocks noChangeArrowheads="1"/>
          </p:cNvSpPr>
          <p:nvPr/>
        </p:nvSpPr>
        <p:spPr bwMode="auto">
          <a:xfrm>
            <a:off x="395288" y="333375"/>
            <a:ext cx="8496300" cy="85407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5000" b="1">
                <a:latin typeface="Arial Black" panose="020B0A04020102020204" pitchFamily="34" charset="0"/>
                <a:sym typeface="CommercialPi BT" pitchFamily="18" charset="2"/>
              </a:rPr>
              <a:t>第十章 </a:t>
            </a:r>
            <a:r>
              <a:rPr lang="zh-CN" altLang="en-US" sz="5000" b="1">
                <a:latin typeface="Arial Black" panose="020B0A04020102020204" pitchFamily="34" charset="0"/>
              </a:rPr>
              <a:t>地面流水的地质作用</a:t>
            </a:r>
          </a:p>
        </p:txBody>
      </p:sp>
      <p:sp>
        <p:nvSpPr>
          <p:cNvPr id="208899" name="Text Box 3">
            <a:extLst>
              <a:ext uri="{FF2B5EF4-FFF2-40B4-BE49-F238E27FC236}">
                <a16:creationId xmlns:a16="http://schemas.microsoft.com/office/drawing/2014/main" id="{9F682C5A-C5E6-44A0-B357-DF7A269A1B37}"/>
              </a:ext>
            </a:extLst>
          </p:cNvPr>
          <p:cNvSpPr txBox="1">
            <a:spLocks noChangeArrowheads="1"/>
          </p:cNvSpPr>
          <p:nvPr/>
        </p:nvSpPr>
        <p:spPr bwMode="auto">
          <a:xfrm>
            <a:off x="1042988" y="1484313"/>
            <a:ext cx="6376987"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800" b="1">
                <a:latin typeface="黑体" panose="02010609060101010101" pitchFamily="49" charset="-122"/>
                <a:ea typeface="黑体" panose="02010609060101010101" pitchFamily="49" charset="-122"/>
              </a:rPr>
              <a:t>一、暂时性地面流水 </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、雨蚀作用</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、片流地质作用</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、洪流地质作用</a:t>
            </a:r>
          </a:p>
          <a:p>
            <a:pPr>
              <a:lnSpc>
                <a:spcPct val="120000"/>
              </a:lnSpc>
            </a:pPr>
            <a:r>
              <a:rPr lang="zh-CN" altLang="en-US" sz="2800" b="1">
                <a:latin typeface="黑体" panose="02010609060101010101" pitchFamily="49" charset="-122"/>
                <a:ea typeface="黑体" panose="02010609060101010101" pitchFamily="49" charset="-122"/>
              </a:rPr>
              <a:t>二、河流的地质作用</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、河流的侵蚀作用</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、河流的搬运作用</a:t>
            </a:r>
          </a:p>
          <a:p>
            <a:pPr>
              <a:lnSpc>
                <a:spcPct val="120000"/>
              </a:lnSpc>
            </a:pPr>
            <a:r>
              <a:rPr lang="zh-CN" altLang="en-US" sz="2800" b="1">
                <a:latin typeface="黑体" panose="02010609060101010101" pitchFamily="49" charset="-122"/>
                <a:ea typeface="黑体" panose="02010609060101010101" pitchFamily="49" charset="-122"/>
              </a:rPr>
              <a:t>    </a:t>
            </a: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、河流的沉积作用</a:t>
            </a:r>
          </a:p>
          <a:p>
            <a:pPr>
              <a:lnSpc>
                <a:spcPct val="120000"/>
              </a:lnSpc>
            </a:pPr>
            <a:r>
              <a:rPr lang="zh-CN" altLang="en-US" sz="2800" b="1">
                <a:latin typeface="黑体" panose="02010609060101010101" pitchFamily="49" charset="-122"/>
                <a:ea typeface="黑体" panose="02010609060101010101" pitchFamily="49" charset="-122"/>
              </a:rPr>
              <a:t>三、构造运动对河流地质作用的影响</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BEFE3900-296E-41FC-9276-CF6A1211132D}"/>
              </a:ext>
            </a:extLst>
          </p:cNvPr>
          <p:cNvSpPr>
            <a:spLocks noGrp="1" noRot="1" noChangeArrowheads="1"/>
          </p:cNvSpPr>
          <p:nvPr>
            <p:ph type="title"/>
          </p:nvPr>
        </p:nvSpPr>
        <p:spPr>
          <a:xfrm>
            <a:off x="684213" y="188913"/>
            <a:ext cx="7772400" cy="1230312"/>
          </a:xfrm>
        </p:spPr>
        <p:txBody>
          <a:bodyPr/>
          <a:lstStyle/>
          <a:p>
            <a:r>
              <a:rPr lang="en-US" altLang="zh-CN" sz="3600"/>
              <a:t>◇ </a:t>
            </a:r>
            <a:r>
              <a:rPr lang="zh-CN" altLang="en-US" sz="3600" b="1">
                <a:solidFill>
                  <a:srgbClr val="FF0000"/>
                </a:solidFill>
              </a:rPr>
              <a:t>洪积扇的特点</a:t>
            </a:r>
            <a:r>
              <a:rPr lang="zh-CN" altLang="en-US" sz="3600"/>
              <a:t>◇</a:t>
            </a:r>
          </a:p>
        </p:txBody>
      </p:sp>
      <p:sp>
        <p:nvSpPr>
          <p:cNvPr id="366595" name="Rectangle 3">
            <a:extLst>
              <a:ext uri="{FF2B5EF4-FFF2-40B4-BE49-F238E27FC236}">
                <a16:creationId xmlns:a16="http://schemas.microsoft.com/office/drawing/2014/main" id="{5EA886F3-3DB2-422A-860F-4D2229D6ED13}"/>
              </a:ext>
            </a:extLst>
          </p:cNvPr>
          <p:cNvSpPr>
            <a:spLocks noGrp="1" noRot="1" noChangeArrowheads="1"/>
          </p:cNvSpPr>
          <p:nvPr>
            <p:ph type="body" sz="half" idx="1"/>
          </p:nvPr>
        </p:nvSpPr>
        <p:spPr>
          <a:xfrm>
            <a:off x="0" y="1557338"/>
            <a:ext cx="3851275" cy="5040312"/>
          </a:xfrm>
        </p:spPr>
        <p:txBody>
          <a:bodyPr/>
          <a:lstStyle/>
          <a:p>
            <a:pPr>
              <a:lnSpc>
                <a:spcPct val="130000"/>
              </a:lnSpc>
              <a:buFont typeface="Wingdings" panose="05000000000000000000" pitchFamily="2" charset="2"/>
              <a:buNone/>
            </a:pPr>
            <a:r>
              <a:rPr lang="zh-CN" altLang="en-US" sz="2800" b="1">
                <a:solidFill>
                  <a:schemeClr val="tx2"/>
                </a:solidFill>
                <a:latin typeface="黑体" panose="02010609060101010101" pitchFamily="49" charset="-122"/>
                <a:ea typeface="黑体" panose="02010609060101010101" pitchFamily="49" charset="-122"/>
              </a:rPr>
              <a:t>上带</a:t>
            </a:r>
            <a:r>
              <a:rPr lang="zh-CN" altLang="en-US" sz="2800" b="1">
                <a:latin typeface="黑体" panose="02010609060101010101" pitchFamily="49" charset="-122"/>
                <a:ea typeface="黑体" panose="02010609060101010101" pitchFamily="49" charset="-122"/>
              </a:rPr>
              <a:t> 发育放射状的水系，主要沉积物为砾石和砂。</a:t>
            </a:r>
          </a:p>
          <a:p>
            <a:pPr>
              <a:lnSpc>
                <a:spcPct val="130000"/>
              </a:lnSpc>
              <a:buFont typeface="Wingdings" panose="05000000000000000000" pitchFamily="2" charset="2"/>
              <a:buNone/>
            </a:pPr>
            <a:r>
              <a:rPr lang="zh-CN" altLang="en-US" sz="2800" b="1">
                <a:solidFill>
                  <a:schemeClr val="tx2"/>
                </a:solidFill>
                <a:latin typeface="黑体" panose="02010609060101010101" pitchFamily="49" charset="-122"/>
                <a:ea typeface="黑体" panose="02010609060101010101" pitchFamily="49" charset="-122"/>
              </a:rPr>
              <a:t>中间带</a:t>
            </a:r>
            <a:r>
              <a:rPr lang="zh-CN" altLang="en-US" sz="2800" b="1">
                <a:latin typeface="黑体" panose="02010609060101010101" pitchFamily="49" charset="-122"/>
                <a:ea typeface="黑体" panose="02010609060101010101" pitchFamily="49" charset="-122"/>
              </a:rPr>
              <a:t> 主要沉积物为砂质、粘土。</a:t>
            </a:r>
          </a:p>
          <a:p>
            <a:pPr>
              <a:lnSpc>
                <a:spcPct val="130000"/>
              </a:lnSpc>
              <a:buFont typeface="Wingdings" panose="05000000000000000000" pitchFamily="2" charset="2"/>
              <a:buNone/>
            </a:pPr>
            <a:r>
              <a:rPr lang="zh-CN" altLang="en-US" sz="2800" b="1">
                <a:solidFill>
                  <a:schemeClr val="tx2"/>
                </a:solidFill>
                <a:latin typeface="黑体" panose="02010609060101010101" pitchFamily="49" charset="-122"/>
                <a:ea typeface="黑体" panose="02010609060101010101" pitchFamily="49" charset="-122"/>
              </a:rPr>
              <a:t>外围带</a:t>
            </a:r>
            <a:r>
              <a:rPr lang="zh-CN" altLang="en-US" sz="2800" b="1">
                <a:latin typeface="黑体" panose="02010609060101010101" pitchFamily="49" charset="-122"/>
                <a:ea typeface="黑体" panose="02010609060101010101" pitchFamily="49" charset="-122"/>
              </a:rPr>
              <a:t>主要沉积物为粘土</a:t>
            </a:r>
            <a:r>
              <a:rPr lang="zh-CN" altLang="en-US" sz="2800" b="1">
                <a:solidFill>
                  <a:schemeClr val="tx2"/>
                </a:solidFill>
                <a:latin typeface="黑体" panose="02010609060101010101" pitchFamily="49" charset="-122"/>
                <a:ea typeface="黑体" panose="02010609060101010101" pitchFamily="49" charset="-122"/>
              </a:rPr>
              <a:t>。 </a:t>
            </a:r>
          </a:p>
        </p:txBody>
      </p:sp>
      <p:pic>
        <p:nvPicPr>
          <p:cNvPr id="366596" name="Picture 4" descr="alluvial1">
            <a:extLst>
              <a:ext uri="{FF2B5EF4-FFF2-40B4-BE49-F238E27FC236}">
                <a16:creationId xmlns:a16="http://schemas.microsoft.com/office/drawing/2014/main" id="{778D068E-4F65-4EDD-A06D-A9A3E54B66D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03688" y="1736725"/>
            <a:ext cx="5040312" cy="3343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6597" name="Freeform 5">
            <a:extLst>
              <a:ext uri="{FF2B5EF4-FFF2-40B4-BE49-F238E27FC236}">
                <a16:creationId xmlns:a16="http://schemas.microsoft.com/office/drawing/2014/main" id="{93B813C3-19A3-4863-9226-482526197CF0}"/>
              </a:ext>
            </a:extLst>
          </p:cNvPr>
          <p:cNvSpPr>
            <a:spLocks/>
          </p:cNvSpPr>
          <p:nvPr/>
        </p:nvSpPr>
        <p:spPr bwMode="auto">
          <a:xfrm>
            <a:off x="4114800" y="3562350"/>
            <a:ext cx="4306888" cy="1417638"/>
          </a:xfrm>
          <a:custGeom>
            <a:avLst/>
            <a:gdLst>
              <a:gd name="T0" fmla="*/ 43 w 2713"/>
              <a:gd name="T1" fmla="*/ 612 h 893"/>
              <a:gd name="T2" fmla="*/ 343 w 2713"/>
              <a:gd name="T3" fmla="*/ 659 h 893"/>
              <a:gd name="T4" fmla="*/ 690 w 2713"/>
              <a:gd name="T5" fmla="*/ 730 h 893"/>
              <a:gd name="T6" fmla="*/ 1447 w 2713"/>
              <a:gd name="T7" fmla="*/ 872 h 893"/>
              <a:gd name="T8" fmla="*/ 1944 w 2713"/>
              <a:gd name="T9" fmla="*/ 856 h 893"/>
              <a:gd name="T10" fmla="*/ 2291 w 2713"/>
              <a:gd name="T11" fmla="*/ 777 h 893"/>
              <a:gd name="T12" fmla="*/ 2710 w 2713"/>
              <a:gd name="T13" fmla="*/ 462 h 893"/>
              <a:gd name="T14" fmla="*/ 2307 w 2713"/>
              <a:gd name="T15" fmla="*/ 211 h 893"/>
              <a:gd name="T16" fmla="*/ 1899 w 2713"/>
              <a:gd name="T17" fmla="*/ 30 h 893"/>
              <a:gd name="T18" fmla="*/ 1808 w 2713"/>
              <a:gd name="T19" fmla="*/ 30 h 893"/>
              <a:gd name="T20" fmla="*/ 1400 w 2713"/>
              <a:gd name="T21" fmla="*/ 166 h 893"/>
              <a:gd name="T22" fmla="*/ 1173 w 2713"/>
              <a:gd name="T23" fmla="*/ 166 h 893"/>
              <a:gd name="T24" fmla="*/ 765 w 2713"/>
              <a:gd name="T25" fmla="*/ 302 h 893"/>
              <a:gd name="T26" fmla="*/ 447 w 2713"/>
              <a:gd name="T27" fmla="*/ 392 h 893"/>
              <a:gd name="T28" fmla="*/ 84 w 2713"/>
              <a:gd name="T29" fmla="*/ 438 h 893"/>
              <a:gd name="T30" fmla="*/ 43 w 2713"/>
              <a:gd name="T31" fmla="*/ 61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13" h="893">
                <a:moveTo>
                  <a:pt x="43" y="612"/>
                </a:moveTo>
                <a:cubicBezTo>
                  <a:pt x="86" y="649"/>
                  <a:pt x="235" y="639"/>
                  <a:pt x="343" y="659"/>
                </a:cubicBezTo>
                <a:cubicBezTo>
                  <a:pt x="451" y="679"/>
                  <a:pt x="506" y="694"/>
                  <a:pt x="690" y="730"/>
                </a:cubicBezTo>
                <a:cubicBezTo>
                  <a:pt x="874" y="766"/>
                  <a:pt x="1238" y="851"/>
                  <a:pt x="1447" y="872"/>
                </a:cubicBezTo>
                <a:cubicBezTo>
                  <a:pt x="1656" y="893"/>
                  <a:pt x="1803" y="872"/>
                  <a:pt x="1944" y="856"/>
                </a:cubicBezTo>
                <a:cubicBezTo>
                  <a:pt x="2085" y="840"/>
                  <a:pt x="2164" y="843"/>
                  <a:pt x="2291" y="777"/>
                </a:cubicBezTo>
                <a:cubicBezTo>
                  <a:pt x="2418" y="711"/>
                  <a:pt x="2707" y="556"/>
                  <a:pt x="2710" y="462"/>
                </a:cubicBezTo>
                <a:cubicBezTo>
                  <a:pt x="2713" y="368"/>
                  <a:pt x="2442" y="283"/>
                  <a:pt x="2307" y="211"/>
                </a:cubicBezTo>
                <a:cubicBezTo>
                  <a:pt x="2172" y="139"/>
                  <a:pt x="1982" y="60"/>
                  <a:pt x="1899" y="30"/>
                </a:cubicBezTo>
                <a:cubicBezTo>
                  <a:pt x="1816" y="0"/>
                  <a:pt x="1891" y="7"/>
                  <a:pt x="1808" y="30"/>
                </a:cubicBezTo>
                <a:cubicBezTo>
                  <a:pt x="1725" y="53"/>
                  <a:pt x="1506" y="143"/>
                  <a:pt x="1400" y="166"/>
                </a:cubicBezTo>
                <a:cubicBezTo>
                  <a:pt x="1294" y="189"/>
                  <a:pt x="1279" y="143"/>
                  <a:pt x="1173" y="166"/>
                </a:cubicBezTo>
                <a:cubicBezTo>
                  <a:pt x="1067" y="189"/>
                  <a:pt x="886" y="264"/>
                  <a:pt x="765" y="302"/>
                </a:cubicBezTo>
                <a:cubicBezTo>
                  <a:pt x="644" y="340"/>
                  <a:pt x="560" y="369"/>
                  <a:pt x="447" y="392"/>
                </a:cubicBezTo>
                <a:cubicBezTo>
                  <a:pt x="334" y="415"/>
                  <a:pt x="151" y="401"/>
                  <a:pt x="84" y="438"/>
                </a:cubicBezTo>
                <a:cubicBezTo>
                  <a:pt x="17" y="475"/>
                  <a:pt x="0" y="575"/>
                  <a:pt x="43" y="612"/>
                </a:cubicBezTo>
                <a:close/>
              </a:path>
            </a:pathLst>
          </a:custGeom>
          <a:noFill/>
          <a:ln w="28575" cap="sq" cmpd="sng">
            <a:solidFill>
              <a:schemeClr val="tx2"/>
            </a:solidFill>
            <a:prstDash val="solid"/>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598" name="Freeform 6">
            <a:extLst>
              <a:ext uri="{FF2B5EF4-FFF2-40B4-BE49-F238E27FC236}">
                <a16:creationId xmlns:a16="http://schemas.microsoft.com/office/drawing/2014/main" id="{D8044CC8-202F-4809-8918-6873598CEA8D}"/>
              </a:ext>
            </a:extLst>
          </p:cNvPr>
          <p:cNvSpPr>
            <a:spLocks/>
          </p:cNvSpPr>
          <p:nvPr/>
        </p:nvSpPr>
        <p:spPr bwMode="auto">
          <a:xfrm>
            <a:off x="4103688" y="3573463"/>
            <a:ext cx="4968875" cy="1560512"/>
          </a:xfrm>
          <a:custGeom>
            <a:avLst/>
            <a:gdLst>
              <a:gd name="T0" fmla="*/ 0 w 3130"/>
              <a:gd name="T1" fmla="*/ 703 h 983"/>
              <a:gd name="T2" fmla="*/ 409 w 3130"/>
              <a:gd name="T3" fmla="*/ 884 h 983"/>
              <a:gd name="T4" fmla="*/ 998 w 3130"/>
              <a:gd name="T5" fmla="*/ 930 h 983"/>
              <a:gd name="T6" fmla="*/ 1996 w 3130"/>
              <a:gd name="T7" fmla="*/ 975 h 983"/>
              <a:gd name="T8" fmla="*/ 2631 w 3130"/>
              <a:gd name="T9" fmla="*/ 930 h 983"/>
              <a:gd name="T10" fmla="*/ 2949 w 3130"/>
              <a:gd name="T11" fmla="*/ 658 h 983"/>
              <a:gd name="T12" fmla="*/ 3085 w 3130"/>
              <a:gd name="T13" fmla="*/ 385 h 983"/>
              <a:gd name="T14" fmla="*/ 2677 w 3130"/>
              <a:gd name="T15" fmla="*/ 159 h 983"/>
              <a:gd name="T16" fmla="*/ 2178 w 3130"/>
              <a:gd name="T17" fmla="*/ 23 h 983"/>
              <a:gd name="T18" fmla="*/ 1906 w 3130"/>
              <a:gd name="T19" fmla="*/ 23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0" h="983">
                <a:moveTo>
                  <a:pt x="0" y="703"/>
                </a:moveTo>
                <a:cubicBezTo>
                  <a:pt x="121" y="774"/>
                  <a:pt x="243" y="846"/>
                  <a:pt x="409" y="884"/>
                </a:cubicBezTo>
                <a:cubicBezTo>
                  <a:pt x="575" y="922"/>
                  <a:pt x="734" y="915"/>
                  <a:pt x="998" y="930"/>
                </a:cubicBezTo>
                <a:cubicBezTo>
                  <a:pt x="1262" y="945"/>
                  <a:pt x="1724" y="975"/>
                  <a:pt x="1996" y="975"/>
                </a:cubicBezTo>
                <a:cubicBezTo>
                  <a:pt x="2268" y="975"/>
                  <a:pt x="2472" y="983"/>
                  <a:pt x="2631" y="930"/>
                </a:cubicBezTo>
                <a:cubicBezTo>
                  <a:pt x="2790" y="877"/>
                  <a:pt x="2873" y="749"/>
                  <a:pt x="2949" y="658"/>
                </a:cubicBezTo>
                <a:cubicBezTo>
                  <a:pt x="3025" y="567"/>
                  <a:pt x="3130" y="468"/>
                  <a:pt x="3085" y="385"/>
                </a:cubicBezTo>
                <a:cubicBezTo>
                  <a:pt x="3040" y="302"/>
                  <a:pt x="2828" y="219"/>
                  <a:pt x="2677" y="159"/>
                </a:cubicBezTo>
                <a:cubicBezTo>
                  <a:pt x="2526" y="99"/>
                  <a:pt x="2306" y="46"/>
                  <a:pt x="2178" y="23"/>
                </a:cubicBezTo>
                <a:cubicBezTo>
                  <a:pt x="2050" y="0"/>
                  <a:pt x="1951" y="38"/>
                  <a:pt x="1906" y="23"/>
                </a:cubicBezTo>
              </a:path>
            </a:pathLst>
          </a:custGeom>
          <a:noFill/>
          <a:ln w="28575" cap="sq" cmpd="sng">
            <a:solidFill>
              <a:schemeClr val="hlink"/>
            </a:solidFill>
            <a:prstDash val="solid"/>
            <a:round/>
            <a:headEnd/>
            <a:tailEnd/>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599" name="Rectangle 7">
            <a:extLst>
              <a:ext uri="{FF2B5EF4-FFF2-40B4-BE49-F238E27FC236}">
                <a16:creationId xmlns:a16="http://schemas.microsoft.com/office/drawing/2014/main" id="{652B6E98-6205-4714-99A5-0A761099ADF2}"/>
              </a:ext>
            </a:extLst>
          </p:cNvPr>
          <p:cNvSpPr>
            <a:spLocks noChangeArrowheads="1"/>
          </p:cNvSpPr>
          <p:nvPr/>
        </p:nvSpPr>
        <p:spPr bwMode="auto">
          <a:xfrm>
            <a:off x="6345238" y="4054475"/>
            <a:ext cx="963612" cy="396875"/>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b="1">
                <a:solidFill>
                  <a:srgbClr val="FF0000"/>
                </a:solidFill>
                <a:latin typeface="宋体" panose="02010600030101010101" pitchFamily="2" charset="-122"/>
              </a:rPr>
              <a:t>上带</a:t>
            </a:r>
          </a:p>
        </p:txBody>
      </p:sp>
      <p:sp>
        <p:nvSpPr>
          <p:cNvPr id="366600" name="Rectangle 8">
            <a:extLst>
              <a:ext uri="{FF2B5EF4-FFF2-40B4-BE49-F238E27FC236}">
                <a16:creationId xmlns:a16="http://schemas.microsoft.com/office/drawing/2014/main" id="{5A62A5B4-4E2E-43FB-A4F1-42050B0EE210}"/>
              </a:ext>
            </a:extLst>
          </p:cNvPr>
          <p:cNvSpPr>
            <a:spLocks noChangeArrowheads="1"/>
          </p:cNvSpPr>
          <p:nvPr/>
        </p:nvSpPr>
        <p:spPr bwMode="auto">
          <a:xfrm>
            <a:off x="8139113" y="4041775"/>
            <a:ext cx="100488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a:solidFill>
                  <a:srgbClr val="FF0000"/>
                </a:solidFill>
                <a:latin typeface="宋体" panose="02010600030101010101" pitchFamily="2" charset="-122"/>
              </a:rPr>
              <a:t>中间带</a:t>
            </a:r>
          </a:p>
        </p:txBody>
      </p:sp>
      <p:sp>
        <p:nvSpPr>
          <p:cNvPr id="366601" name="Rectangle 9">
            <a:extLst>
              <a:ext uri="{FF2B5EF4-FFF2-40B4-BE49-F238E27FC236}">
                <a16:creationId xmlns:a16="http://schemas.microsoft.com/office/drawing/2014/main" id="{D2E6F709-37BF-41BD-8870-83D16136F33E}"/>
              </a:ext>
            </a:extLst>
          </p:cNvPr>
          <p:cNvSpPr>
            <a:spLocks noChangeArrowheads="1"/>
          </p:cNvSpPr>
          <p:nvPr/>
        </p:nvSpPr>
        <p:spPr bwMode="auto">
          <a:xfrm>
            <a:off x="8210550" y="3536950"/>
            <a:ext cx="933450" cy="336550"/>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600" b="1">
                <a:solidFill>
                  <a:srgbClr val="FF0000"/>
                </a:solidFill>
                <a:latin typeface="宋体" panose="02010600030101010101" pitchFamily="2" charset="-122"/>
              </a:rPr>
              <a:t>外围带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6597"/>
                                        </p:tgtEl>
                                        <p:attrNameLst>
                                          <p:attrName>style.visibility</p:attrName>
                                        </p:attrNameLst>
                                      </p:cBhvr>
                                      <p:to>
                                        <p:strVal val="visible"/>
                                      </p:to>
                                    </p:set>
                                    <p:anim calcmode="lin" valueType="num">
                                      <p:cBhvr additive="base">
                                        <p:cTn id="7" dur="500" fill="hold"/>
                                        <p:tgtEl>
                                          <p:spTgt spid="366597"/>
                                        </p:tgtEl>
                                        <p:attrNameLst>
                                          <p:attrName>ppt_x</p:attrName>
                                        </p:attrNameLst>
                                      </p:cBhvr>
                                      <p:tavLst>
                                        <p:tav tm="0">
                                          <p:val>
                                            <p:strVal val="#ppt_x"/>
                                          </p:val>
                                        </p:tav>
                                        <p:tav tm="100000">
                                          <p:val>
                                            <p:strVal val="#ppt_x"/>
                                          </p:val>
                                        </p:tav>
                                      </p:tavLst>
                                    </p:anim>
                                    <p:anim calcmode="lin" valueType="num">
                                      <p:cBhvr additive="base">
                                        <p:cTn id="8" dur="500" fill="hold"/>
                                        <p:tgtEl>
                                          <p:spTgt spid="3665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366598"/>
                                        </p:tgtEl>
                                        <p:attrNameLst>
                                          <p:attrName>style.visibility</p:attrName>
                                        </p:attrNameLst>
                                      </p:cBhvr>
                                      <p:to>
                                        <p:strVal val="visible"/>
                                      </p:to>
                                    </p:set>
                                    <p:animEffect transition="in" filter="box(in)">
                                      <p:cBhvr>
                                        <p:cTn id="13" dur="500"/>
                                        <p:tgtEl>
                                          <p:spTgt spid="366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67441834-0892-47D5-A1F5-A49076196DAC}"/>
              </a:ext>
            </a:extLst>
          </p:cNvPr>
          <p:cNvSpPr>
            <a:spLocks noGrp="1" noRot="1" noChangeArrowheads="1"/>
          </p:cNvSpPr>
          <p:nvPr>
            <p:ph type="body" sz="half" idx="1"/>
          </p:nvPr>
        </p:nvSpPr>
        <p:spPr>
          <a:xfrm>
            <a:off x="179388" y="1989138"/>
            <a:ext cx="3810000" cy="4114800"/>
          </a:xfrm>
        </p:spPr>
        <p:txBody>
          <a:bodyPr/>
          <a:lstStyle/>
          <a:p>
            <a:r>
              <a:rPr lang="zh-CN" altLang="en-US" sz="2400" b="1">
                <a:solidFill>
                  <a:schemeClr val="hlink"/>
                </a:solidFill>
              </a:rPr>
              <a:t>河谷</a:t>
            </a:r>
            <a:r>
              <a:rPr lang="zh-CN" altLang="en-US" sz="2400" b="1">
                <a:solidFill>
                  <a:schemeClr val="tx2"/>
                </a:solidFill>
              </a:rPr>
              <a:t>  </a:t>
            </a:r>
            <a:r>
              <a:rPr lang="zh-CN" altLang="en-US" sz="2400" b="1"/>
              <a:t>河流侵蚀出的槽形凹地。</a:t>
            </a:r>
          </a:p>
          <a:p>
            <a:r>
              <a:rPr lang="zh-CN" altLang="en-US" sz="2400" b="1">
                <a:solidFill>
                  <a:schemeClr val="tx2"/>
                </a:solidFill>
              </a:rPr>
              <a:t>谷底  </a:t>
            </a:r>
            <a:r>
              <a:rPr lang="zh-CN" altLang="en-US" sz="2400" b="1"/>
              <a:t>河谷底部较平坦的部分。</a:t>
            </a:r>
          </a:p>
          <a:p>
            <a:r>
              <a:rPr lang="zh-CN" altLang="en-US" sz="2400" b="1">
                <a:solidFill>
                  <a:schemeClr val="hlink"/>
                </a:solidFill>
              </a:rPr>
              <a:t>河床</a:t>
            </a:r>
            <a:r>
              <a:rPr lang="zh-CN" altLang="en-US" sz="2400" b="1"/>
              <a:t> 河水占据的沟槽。</a:t>
            </a:r>
          </a:p>
          <a:p>
            <a:r>
              <a:rPr lang="zh-CN" altLang="en-US" sz="2400" b="1">
                <a:solidFill>
                  <a:schemeClr val="tx2"/>
                </a:solidFill>
              </a:rPr>
              <a:t>谷坡</a:t>
            </a:r>
            <a:r>
              <a:rPr lang="zh-CN" altLang="en-US" sz="2400" b="1"/>
              <a:t> 谷底至分水岭的斜坡。</a:t>
            </a:r>
          </a:p>
          <a:p>
            <a:r>
              <a:rPr lang="zh-CN" altLang="en-US" sz="2400" b="1">
                <a:solidFill>
                  <a:schemeClr val="tx2"/>
                </a:solidFill>
              </a:rPr>
              <a:t>阶地</a:t>
            </a:r>
            <a:r>
              <a:rPr lang="zh-CN" altLang="en-US" sz="2400" b="1"/>
              <a:t> 谷坡上的阶梯状平台。</a:t>
            </a:r>
            <a:endParaRPr lang="zh-CN" altLang="en-GB" b="1">
              <a:solidFill>
                <a:schemeClr val="tx2"/>
              </a:solidFill>
            </a:endParaRPr>
          </a:p>
        </p:txBody>
      </p:sp>
      <p:sp>
        <p:nvSpPr>
          <p:cNvPr id="367619" name="Text Box 3">
            <a:extLst>
              <a:ext uri="{FF2B5EF4-FFF2-40B4-BE49-F238E27FC236}">
                <a16:creationId xmlns:a16="http://schemas.microsoft.com/office/drawing/2014/main" id="{6E8C52A5-231D-4EF3-9EC4-FEFC0426784C}"/>
              </a:ext>
            </a:extLst>
          </p:cNvPr>
          <p:cNvSpPr txBox="1">
            <a:spLocks noChangeArrowheads="1"/>
          </p:cNvSpPr>
          <p:nvPr/>
        </p:nvSpPr>
        <p:spPr bwMode="auto">
          <a:xfrm>
            <a:off x="4356100" y="1628775"/>
            <a:ext cx="4464050" cy="70167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a:latin typeface="Times New Roman" panose="02020603050405020304" pitchFamily="18" charset="0"/>
                <a:ea typeface="黑体" panose="02010609060101010101" pitchFamily="49" charset="-122"/>
              </a:rPr>
              <a:t>河流在横向上的特征</a:t>
            </a:r>
          </a:p>
          <a:p>
            <a:pPr algn="ctr" eaLnBrk="0" hangingPunct="0"/>
            <a:r>
              <a:rPr lang="zh-CN" altLang="en-US" sz="2000">
                <a:latin typeface="Times New Roman" panose="02020603050405020304" pitchFamily="18" charset="0"/>
                <a:ea typeface="黑体" panose="02010609060101010101" pitchFamily="49" charset="-122"/>
              </a:rPr>
              <a:t>（河谷要素）</a:t>
            </a:r>
          </a:p>
        </p:txBody>
      </p:sp>
      <p:sp>
        <p:nvSpPr>
          <p:cNvPr id="367620" name="Text Box 4">
            <a:extLst>
              <a:ext uri="{FF2B5EF4-FFF2-40B4-BE49-F238E27FC236}">
                <a16:creationId xmlns:a16="http://schemas.microsoft.com/office/drawing/2014/main" id="{AA3BA895-762C-43DF-8D0E-A2A57E5AB7EE}"/>
              </a:ext>
            </a:extLst>
          </p:cNvPr>
          <p:cNvSpPr txBox="1">
            <a:spLocks noChangeArrowheads="1"/>
          </p:cNvSpPr>
          <p:nvPr/>
        </p:nvSpPr>
        <p:spPr bwMode="auto">
          <a:xfrm>
            <a:off x="5580063" y="2060575"/>
            <a:ext cx="671512" cy="92075"/>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endParaRPr kumimoji="1" lang="en-US" altLang="en-US" sz="3200" b="1">
              <a:solidFill>
                <a:schemeClr val="tx2"/>
              </a:solidFill>
              <a:latin typeface="宋体" panose="02010600030101010101" pitchFamily="2" charset="-122"/>
            </a:endParaRPr>
          </a:p>
        </p:txBody>
      </p:sp>
      <p:pic>
        <p:nvPicPr>
          <p:cNvPr id="367621" name="Picture 5" descr="10-8">
            <a:extLst>
              <a:ext uri="{FF2B5EF4-FFF2-40B4-BE49-F238E27FC236}">
                <a16:creationId xmlns:a16="http://schemas.microsoft.com/office/drawing/2014/main" id="{0B9C7164-7309-4953-B1BC-28B2F9F75A5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067175" y="2611438"/>
            <a:ext cx="4679950" cy="2493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7622" name="Text Box 6">
            <a:extLst>
              <a:ext uri="{FF2B5EF4-FFF2-40B4-BE49-F238E27FC236}">
                <a16:creationId xmlns:a16="http://schemas.microsoft.com/office/drawing/2014/main" id="{7BD9D7FD-7556-4D25-9E67-AE8157DDD14D}"/>
              </a:ext>
            </a:extLst>
          </p:cNvPr>
          <p:cNvSpPr txBox="1">
            <a:spLocks noChangeArrowheads="1"/>
          </p:cNvSpPr>
          <p:nvPr/>
        </p:nvSpPr>
        <p:spPr bwMode="auto">
          <a:xfrm>
            <a:off x="539750" y="692150"/>
            <a:ext cx="6407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hlink"/>
                </a:solidFill>
                <a:latin typeface="黑体" panose="02010609060101010101" pitchFamily="49" charset="-122"/>
                <a:ea typeface="黑体" panose="02010609060101010101" pitchFamily="49" charset="-122"/>
              </a:rPr>
              <a:t>河流</a:t>
            </a:r>
            <a:r>
              <a:rPr lang="zh-CN" altLang="en-US" sz="2800" b="1">
                <a:solidFill>
                  <a:schemeClr val="tx2"/>
                </a:solidFill>
                <a:latin typeface="黑体" panose="02010609060101010101" pitchFamily="49" charset="-122"/>
                <a:ea typeface="黑体" panose="02010609060101010101" pitchFamily="49" charset="-122"/>
              </a:rPr>
              <a:t>：</a:t>
            </a:r>
            <a:r>
              <a:rPr lang="zh-CN" altLang="en-US" sz="2800" b="1">
                <a:latin typeface="黑体" panose="02010609060101010101" pitchFamily="49" charset="-122"/>
                <a:ea typeface="黑体" panose="02010609060101010101" pitchFamily="49" charset="-122"/>
              </a:rPr>
              <a:t> 具有一定河道的长期性地面流水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7619"/>
                                        </p:tgtEl>
                                        <p:attrNameLst>
                                          <p:attrName>style.visibility</p:attrName>
                                        </p:attrNameLst>
                                      </p:cBhvr>
                                      <p:to>
                                        <p:strVal val="visible"/>
                                      </p:to>
                                    </p:set>
                                    <p:anim calcmode="lin" valueType="num">
                                      <p:cBhvr additive="base">
                                        <p:cTn id="7" dur="500" fill="hold"/>
                                        <p:tgtEl>
                                          <p:spTgt spid="367619"/>
                                        </p:tgtEl>
                                        <p:attrNameLst>
                                          <p:attrName>ppt_x</p:attrName>
                                        </p:attrNameLst>
                                      </p:cBhvr>
                                      <p:tavLst>
                                        <p:tav tm="0">
                                          <p:val>
                                            <p:strVal val="0-#ppt_w/2"/>
                                          </p:val>
                                        </p:tav>
                                        <p:tav tm="100000">
                                          <p:val>
                                            <p:strVal val="#ppt_x"/>
                                          </p:val>
                                        </p:tav>
                                      </p:tavLst>
                                    </p:anim>
                                    <p:anim calcmode="lin" valueType="num">
                                      <p:cBhvr additive="base">
                                        <p:cTn id="8" dur="500" fill="hold"/>
                                        <p:tgtEl>
                                          <p:spTgt spid="3676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10-20">
            <a:extLst>
              <a:ext uri="{FF2B5EF4-FFF2-40B4-BE49-F238E27FC236}">
                <a16:creationId xmlns:a16="http://schemas.microsoft.com/office/drawing/2014/main" id="{5E92E904-501B-4372-9B1B-B09ADB2B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2687637"/>
          </a:xfrm>
          <a:prstGeom prst="rect">
            <a:avLst/>
          </a:prstGeom>
          <a:noFill/>
          <a:extLst>
            <a:ext uri="{909E8E84-426E-40DD-AFC4-6F175D3DCCD1}">
              <a14:hiddenFill xmlns:a14="http://schemas.microsoft.com/office/drawing/2010/main">
                <a:solidFill>
                  <a:srgbClr val="FFFFFF"/>
                </a:solidFill>
              </a14:hiddenFill>
            </a:ext>
          </a:extLst>
        </p:spPr>
      </p:pic>
      <p:sp>
        <p:nvSpPr>
          <p:cNvPr id="214019" name="Rectangle 3">
            <a:extLst>
              <a:ext uri="{FF2B5EF4-FFF2-40B4-BE49-F238E27FC236}">
                <a16:creationId xmlns:a16="http://schemas.microsoft.com/office/drawing/2014/main" id="{2AD989E6-0483-4119-8820-8D80A9FDBAAA}"/>
              </a:ext>
            </a:extLst>
          </p:cNvPr>
          <p:cNvSpPr>
            <a:spLocks noChangeArrowheads="1"/>
          </p:cNvSpPr>
          <p:nvPr/>
        </p:nvSpPr>
        <p:spPr bwMode="auto">
          <a:xfrm>
            <a:off x="250825" y="4365625"/>
            <a:ext cx="8424863" cy="106680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pPr>
            <a:r>
              <a:rPr lang="zh-CN" altLang="en-US" sz="3200" b="1">
                <a:solidFill>
                  <a:srgbClr val="D60093"/>
                </a:solidFill>
                <a:latin typeface="Arial Black" panose="020B0A04020102020204" pitchFamily="34" charset="0"/>
                <a:ea typeface="黑体" panose="02010609060101010101" pitchFamily="49" charset="-122"/>
              </a:rPr>
              <a:t>河流的下蚀作用</a:t>
            </a:r>
            <a:r>
              <a:rPr lang="zh-CN" altLang="en-US" sz="3200" b="1">
                <a:latin typeface="Arial Black" panose="020B0A04020102020204" pitchFamily="34" charset="0"/>
                <a:ea typeface="黑体" panose="02010609060101010101" pitchFamily="49" charset="-122"/>
              </a:rPr>
              <a:t>－河水及其携带的碎屑物质对河床底部产生破坏，使河床加深、加长的作用。</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5BCE0582-AD51-4239-A386-D48D0632F816}"/>
              </a:ext>
            </a:extLst>
          </p:cNvPr>
          <p:cNvSpPr>
            <a:spLocks noGrp="1" noRot="1" noChangeArrowheads="1"/>
          </p:cNvSpPr>
          <p:nvPr>
            <p:ph type="body" sz="half" idx="1"/>
          </p:nvPr>
        </p:nvSpPr>
        <p:spPr>
          <a:xfrm>
            <a:off x="468313" y="260350"/>
            <a:ext cx="7918450" cy="2303463"/>
          </a:xfrm>
        </p:spPr>
        <p:txBody>
          <a:bodyPr/>
          <a:lstStyle/>
          <a:p>
            <a:r>
              <a:rPr lang="zh-CN" altLang="en-US" sz="2800">
                <a:solidFill>
                  <a:srgbClr val="D60093"/>
                </a:solidFill>
                <a:latin typeface="黑体" panose="02010609060101010101" pitchFamily="49" charset="-122"/>
                <a:ea typeface="黑体" panose="02010609060101010101" pitchFamily="49" charset="-122"/>
              </a:rPr>
              <a:t>河流的侧蚀作用</a:t>
            </a:r>
          </a:p>
          <a:p>
            <a:pPr>
              <a:buFont typeface="Wingdings" panose="05000000000000000000" pitchFamily="2" charset="2"/>
              <a:buNone/>
            </a:pPr>
            <a:r>
              <a:rPr lang="zh-CN" altLang="en-US" sz="2800">
                <a:solidFill>
                  <a:schemeClr val="accent2"/>
                </a:solidFill>
                <a:latin typeface="黑体" panose="02010609060101010101" pitchFamily="49" charset="-122"/>
                <a:ea typeface="黑体" panose="02010609060101010101" pitchFamily="49" charset="-122"/>
              </a:rPr>
              <a:t>  </a:t>
            </a:r>
            <a:r>
              <a:rPr lang="zh-CN" altLang="en-US" sz="2800">
                <a:latin typeface="黑体" panose="02010609060101010101" pitchFamily="49" charset="-122"/>
                <a:ea typeface="黑体" panose="02010609060101010101" pitchFamily="49" charset="-122"/>
              </a:rPr>
              <a:t>河水以其自身的动力及携带的砂石对河床两侧或谷坡进行破坏，使河床左右迁移、谷坡后退及河谷加宽的作用称为河流的侧蚀作用。</a:t>
            </a:r>
          </a:p>
        </p:txBody>
      </p:sp>
      <p:sp>
        <p:nvSpPr>
          <p:cNvPr id="215043" name="Rectangle 3">
            <a:extLst>
              <a:ext uri="{FF2B5EF4-FFF2-40B4-BE49-F238E27FC236}">
                <a16:creationId xmlns:a16="http://schemas.microsoft.com/office/drawing/2014/main" id="{AE87AB23-0973-49C8-B362-AA2F028F9B51}"/>
              </a:ext>
            </a:extLst>
          </p:cNvPr>
          <p:cNvSpPr>
            <a:spLocks noChangeArrowheads="1"/>
          </p:cNvSpPr>
          <p:nvPr/>
        </p:nvSpPr>
        <p:spPr bwMode="auto">
          <a:xfrm>
            <a:off x="7451725" y="3500438"/>
            <a:ext cx="1657350" cy="1554162"/>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1" lang="zh-CN" altLang="en-US" sz="3200" b="1">
                <a:solidFill>
                  <a:schemeClr val="tx2"/>
                </a:solidFill>
                <a:latin typeface="宋体" panose="02010600030101010101" pitchFamily="2" charset="-122"/>
              </a:rPr>
              <a:t>河流侧蚀作用图解</a:t>
            </a:r>
          </a:p>
        </p:txBody>
      </p:sp>
      <p:pic>
        <p:nvPicPr>
          <p:cNvPr id="215044" name="Picture 4">
            <a:extLst>
              <a:ext uri="{FF2B5EF4-FFF2-40B4-BE49-F238E27FC236}">
                <a16:creationId xmlns:a16="http://schemas.microsoft.com/office/drawing/2014/main" id="{6F821BCB-FAA7-4BEF-AB7F-04EA56F96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825750"/>
            <a:ext cx="6769100" cy="4032250"/>
          </a:xfrm>
          <a:prstGeom prst="rect">
            <a:avLst/>
          </a:prstGeom>
          <a:noFill/>
          <a:extLst>
            <a:ext uri="{909E8E84-426E-40DD-AFC4-6F175D3DCCD1}">
              <a14:hiddenFill xmlns:a14="http://schemas.microsoft.com/office/drawing/2010/main">
                <a:solidFill>
                  <a:srgbClr val="FFFFFF"/>
                </a:solidFill>
              </a14:hiddenFill>
            </a:ext>
          </a:extLst>
        </p:spPr>
      </p:pic>
      <p:sp>
        <p:nvSpPr>
          <p:cNvPr id="215045" name="Rectangle 5">
            <a:extLst>
              <a:ext uri="{FF2B5EF4-FFF2-40B4-BE49-F238E27FC236}">
                <a16:creationId xmlns:a16="http://schemas.microsoft.com/office/drawing/2014/main" id="{8C7E45E7-CF40-420F-83BD-9B1EB978C951}"/>
              </a:ext>
            </a:extLst>
          </p:cNvPr>
          <p:cNvSpPr>
            <a:spLocks noChangeArrowheads="1"/>
          </p:cNvSpPr>
          <p:nvPr/>
        </p:nvSpPr>
        <p:spPr bwMode="auto">
          <a:xfrm>
            <a:off x="2268538" y="4508500"/>
            <a:ext cx="141922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anose="02020603050405020304" pitchFamily="18" charset="0"/>
              </a:rPr>
              <a:t>凸岸沉积</a:t>
            </a:r>
          </a:p>
        </p:txBody>
      </p:sp>
      <p:sp>
        <p:nvSpPr>
          <p:cNvPr id="215046" name="Rectangle 6">
            <a:extLst>
              <a:ext uri="{FF2B5EF4-FFF2-40B4-BE49-F238E27FC236}">
                <a16:creationId xmlns:a16="http://schemas.microsoft.com/office/drawing/2014/main" id="{D1F5732D-46E2-4CEB-A592-D548100F8BA4}"/>
              </a:ext>
            </a:extLst>
          </p:cNvPr>
          <p:cNvSpPr>
            <a:spLocks noChangeArrowheads="1"/>
          </p:cNvSpPr>
          <p:nvPr/>
        </p:nvSpPr>
        <p:spPr bwMode="auto">
          <a:xfrm>
            <a:off x="5148263" y="3141663"/>
            <a:ext cx="141922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anose="02020603050405020304" pitchFamily="18" charset="0"/>
              </a:rPr>
              <a:t>凹岸侵蚀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animEffect transition="in" filter="blinds(horizontal)">
                                      <p:cBhvr>
                                        <p:cTn id="7" dur="500"/>
                                        <p:tgtEl>
                                          <p:spTgt spid="2150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42">
                                            <p:txEl>
                                              <p:pRg st="1" end="1"/>
                                            </p:txEl>
                                          </p:spTgt>
                                        </p:tgtEl>
                                        <p:attrNameLst>
                                          <p:attrName>style.visibility</p:attrName>
                                        </p:attrNameLst>
                                      </p:cBhvr>
                                      <p:to>
                                        <p:strVal val="visible"/>
                                      </p:to>
                                    </p:set>
                                    <p:animEffect transition="in" filter="blinds(horizontal)">
                                      <p:cBhvr>
                                        <p:cTn id="12" dur="500"/>
                                        <p:tgtEl>
                                          <p:spTgt spid="2150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2108EEBF-7386-4060-825A-1345E3185B3D}"/>
              </a:ext>
            </a:extLst>
          </p:cNvPr>
          <p:cNvSpPr>
            <a:spLocks noGrp="1" noRot="1" noChangeArrowheads="1"/>
          </p:cNvSpPr>
          <p:nvPr>
            <p:ph type="body" idx="1"/>
          </p:nvPr>
        </p:nvSpPr>
        <p:spPr>
          <a:xfrm>
            <a:off x="539750" y="1341438"/>
            <a:ext cx="8064500" cy="863600"/>
          </a:xfrm>
        </p:spPr>
        <p:txBody>
          <a:bodyPr/>
          <a:lstStyle/>
          <a:p>
            <a:r>
              <a:rPr lang="zh-CN" altLang="en-US" b="1">
                <a:ea typeface="黑体" panose="02010609060101010101" pitchFamily="49" charset="-122"/>
              </a:rPr>
              <a:t>河流的机械搬运方式－</a:t>
            </a:r>
            <a:r>
              <a:rPr lang="zh-CN" altLang="en-US" b="1">
                <a:solidFill>
                  <a:schemeClr val="tx2"/>
                </a:solidFill>
                <a:ea typeface="黑体" panose="02010609060101010101" pitchFamily="49" charset="-122"/>
              </a:rPr>
              <a:t>悬浮、跃移和推移</a:t>
            </a:r>
          </a:p>
        </p:txBody>
      </p:sp>
      <p:pic>
        <p:nvPicPr>
          <p:cNvPr id="368643" name="Picture 3" descr="图形20">
            <a:extLst>
              <a:ext uri="{FF2B5EF4-FFF2-40B4-BE49-F238E27FC236}">
                <a16:creationId xmlns:a16="http://schemas.microsoft.com/office/drawing/2014/main" id="{E479C836-F4BB-4DA8-9143-23040AC6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9144000" cy="4164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9D531572-0441-4B09-8841-8BE03EC2D530}"/>
              </a:ext>
            </a:extLst>
          </p:cNvPr>
          <p:cNvSpPr>
            <a:spLocks noGrp="1" noRot="1" noChangeArrowheads="1"/>
          </p:cNvSpPr>
          <p:nvPr>
            <p:ph type="body" sz="half" idx="1"/>
          </p:nvPr>
        </p:nvSpPr>
        <p:spPr>
          <a:xfrm>
            <a:off x="107950" y="1412875"/>
            <a:ext cx="3810000" cy="4114800"/>
          </a:xfrm>
        </p:spPr>
        <p:txBody>
          <a:bodyPr/>
          <a:lstStyle/>
          <a:p>
            <a:r>
              <a:rPr lang="en-US" altLang="zh-CN" sz="2800" b="1"/>
              <a:t> </a:t>
            </a:r>
            <a:r>
              <a:rPr lang="zh-CN" altLang="en-US" sz="2800" b="1"/>
              <a:t>在河床上产生的沉积作用称</a:t>
            </a:r>
            <a:r>
              <a:rPr lang="zh-CN" altLang="en-US" sz="2800" b="1">
                <a:solidFill>
                  <a:schemeClr val="hlink"/>
                </a:solidFill>
              </a:rPr>
              <a:t>河床沉积</a:t>
            </a:r>
            <a:r>
              <a:rPr lang="zh-CN" altLang="en-US" sz="2800" b="1"/>
              <a:t>。</a:t>
            </a:r>
          </a:p>
          <a:p>
            <a:r>
              <a:rPr lang="zh-CN" altLang="en-US" sz="2800" b="1"/>
              <a:t>浅滩</a:t>
            </a:r>
          </a:p>
          <a:p>
            <a:pPr lvl="1"/>
            <a:r>
              <a:rPr lang="zh-CN" altLang="en-US" b="1"/>
              <a:t>浅滩是河床底部的一些不同规模的冲积物堆积体，分布在岸边称为</a:t>
            </a:r>
            <a:r>
              <a:rPr lang="zh-CN" altLang="en-US" b="1">
                <a:solidFill>
                  <a:schemeClr val="hlink"/>
                </a:solidFill>
              </a:rPr>
              <a:t>边滩</a:t>
            </a:r>
            <a:r>
              <a:rPr lang="zh-CN" altLang="en-US" b="1"/>
              <a:t>，分布在河床中间则称为</a:t>
            </a:r>
            <a:r>
              <a:rPr lang="zh-CN" altLang="en-US" b="1">
                <a:solidFill>
                  <a:schemeClr val="hlink"/>
                </a:solidFill>
              </a:rPr>
              <a:t>心滩。</a:t>
            </a:r>
            <a:r>
              <a:rPr lang="zh-CN" altLang="en-US" b="1"/>
              <a:t>  </a:t>
            </a:r>
          </a:p>
        </p:txBody>
      </p:sp>
      <p:pic>
        <p:nvPicPr>
          <p:cNvPr id="369667" name="Picture 3" descr="10-26">
            <a:extLst>
              <a:ext uri="{FF2B5EF4-FFF2-40B4-BE49-F238E27FC236}">
                <a16:creationId xmlns:a16="http://schemas.microsoft.com/office/drawing/2014/main" id="{BE448BEC-9ADC-482C-B41B-1A17D5EF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725"/>
          <a:stretch>
            <a:fillRect/>
          </a:stretch>
        </p:blipFill>
        <p:spPr bwMode="auto">
          <a:xfrm>
            <a:off x="3924300" y="4167188"/>
            <a:ext cx="5219700" cy="1820862"/>
          </a:xfrm>
          <a:prstGeom prst="rect">
            <a:avLst/>
          </a:prstGeom>
          <a:noFill/>
          <a:extLst>
            <a:ext uri="{909E8E84-426E-40DD-AFC4-6F175D3DCCD1}">
              <a14:hiddenFill xmlns:a14="http://schemas.microsoft.com/office/drawing/2010/main">
                <a:solidFill>
                  <a:srgbClr val="FFFFFF"/>
                </a:solidFill>
              </a14:hiddenFill>
            </a:ext>
          </a:extLst>
        </p:spPr>
      </p:pic>
      <p:pic>
        <p:nvPicPr>
          <p:cNvPr id="369668" name="Picture 4" descr="10-26">
            <a:extLst>
              <a:ext uri="{FF2B5EF4-FFF2-40B4-BE49-F238E27FC236}">
                <a16:creationId xmlns:a16="http://schemas.microsoft.com/office/drawing/2014/main" id="{BCAECF05-2A0D-44E5-AEBE-15A311C5C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629"/>
          <a:stretch>
            <a:fillRect/>
          </a:stretch>
        </p:blipFill>
        <p:spPr bwMode="auto">
          <a:xfrm>
            <a:off x="3924300" y="1974850"/>
            <a:ext cx="5219700" cy="1781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a:extLst>
              <a:ext uri="{FF2B5EF4-FFF2-40B4-BE49-F238E27FC236}">
                <a16:creationId xmlns:a16="http://schemas.microsoft.com/office/drawing/2014/main" id="{97D03FE4-B4EB-4309-8149-E12915CD0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289300"/>
            <a:ext cx="4751388" cy="3565525"/>
          </a:xfrm>
          <a:prstGeom prst="rect">
            <a:avLst/>
          </a:prstGeom>
          <a:noFill/>
          <a:extLst>
            <a:ext uri="{909E8E84-426E-40DD-AFC4-6F175D3DCCD1}">
              <a14:hiddenFill xmlns:a14="http://schemas.microsoft.com/office/drawing/2010/main">
                <a:solidFill>
                  <a:srgbClr val="FFFFFF"/>
                </a:solidFill>
              </a14:hiddenFill>
            </a:ext>
          </a:extLst>
        </p:spPr>
      </p:pic>
      <p:sp>
        <p:nvSpPr>
          <p:cNvPr id="218115" name="Rectangle 3">
            <a:extLst>
              <a:ext uri="{FF2B5EF4-FFF2-40B4-BE49-F238E27FC236}">
                <a16:creationId xmlns:a16="http://schemas.microsoft.com/office/drawing/2014/main" id="{3A7356D6-3C99-4F1D-A3D0-A3753AC6F232}"/>
              </a:ext>
            </a:extLst>
          </p:cNvPr>
          <p:cNvSpPr>
            <a:spLocks noGrp="1" noRot="1" noChangeArrowheads="1"/>
          </p:cNvSpPr>
          <p:nvPr>
            <p:ph type="body" idx="1"/>
          </p:nvPr>
        </p:nvSpPr>
        <p:spPr>
          <a:xfrm>
            <a:off x="250825" y="620713"/>
            <a:ext cx="8713788" cy="2592387"/>
          </a:xfrm>
        </p:spPr>
        <p:txBody>
          <a:bodyPr/>
          <a:lstStyle/>
          <a:p>
            <a:pPr lvl="1">
              <a:buFont typeface="Wingdings" panose="05000000000000000000" pitchFamily="2" charset="2"/>
              <a:buNone/>
            </a:pPr>
            <a:r>
              <a:rPr lang="zh-CN" altLang="en-US"/>
              <a:t>＊ 平水位时谷底未被河水所淹没的平坦地形</a:t>
            </a:r>
            <a:r>
              <a:rPr lang="en-US" altLang="zh-CN"/>
              <a:t>—</a:t>
            </a:r>
            <a:r>
              <a:rPr lang="zh-CN" altLang="en-US">
                <a:solidFill>
                  <a:schemeClr val="hlink"/>
                </a:solidFill>
              </a:rPr>
              <a:t>河漫滩</a:t>
            </a:r>
            <a:r>
              <a:rPr lang="zh-CN" altLang="en-US"/>
              <a:t>。</a:t>
            </a:r>
          </a:p>
          <a:p>
            <a:pPr lvl="1">
              <a:buFont typeface="Wingdings" panose="05000000000000000000" pitchFamily="2" charset="2"/>
              <a:buNone/>
            </a:pPr>
            <a:r>
              <a:rPr lang="zh-CN" altLang="en-US"/>
              <a:t>＊ 由于凹岸后退凸岸前进，河漫滩沉积覆于河床沉积之上河床沉积从而形成</a:t>
            </a:r>
            <a:r>
              <a:rPr lang="zh-CN" altLang="en-US">
                <a:solidFill>
                  <a:schemeClr val="hlink"/>
                </a:solidFill>
              </a:rPr>
              <a:t>二元结构。</a:t>
            </a:r>
          </a:p>
        </p:txBody>
      </p:sp>
      <p:sp>
        <p:nvSpPr>
          <p:cNvPr id="218116" name="Text Box 4">
            <a:extLst>
              <a:ext uri="{FF2B5EF4-FFF2-40B4-BE49-F238E27FC236}">
                <a16:creationId xmlns:a16="http://schemas.microsoft.com/office/drawing/2014/main" id="{A80A86D3-A863-4CE2-AB35-644ADF0635CF}"/>
              </a:ext>
            </a:extLst>
          </p:cNvPr>
          <p:cNvSpPr txBox="1">
            <a:spLocks noChangeArrowheads="1"/>
          </p:cNvSpPr>
          <p:nvPr/>
        </p:nvSpPr>
        <p:spPr bwMode="auto">
          <a:xfrm>
            <a:off x="6588125" y="5589588"/>
            <a:ext cx="1185863" cy="3667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a:solidFill>
                  <a:schemeClr val="bg2"/>
                </a:solidFill>
                <a:latin typeface="华文新魏" panose="02010800040101010101" pitchFamily="2" charset="-122"/>
                <a:ea typeface="华文新魏" panose="02010800040101010101" pitchFamily="2" charset="-122"/>
              </a:rPr>
              <a:t>河床沉积</a:t>
            </a:r>
            <a:endParaRPr kumimoji="1" lang="zh-CN" altLang="en-US" sz="3200" b="1">
              <a:solidFill>
                <a:schemeClr val="bg2"/>
              </a:solidFill>
              <a:latin typeface="宋体" panose="02010600030101010101" pitchFamily="2" charset="-122"/>
            </a:endParaRPr>
          </a:p>
        </p:txBody>
      </p:sp>
      <p:sp>
        <p:nvSpPr>
          <p:cNvPr id="218117" name="Text Box 5">
            <a:extLst>
              <a:ext uri="{FF2B5EF4-FFF2-40B4-BE49-F238E27FC236}">
                <a16:creationId xmlns:a16="http://schemas.microsoft.com/office/drawing/2014/main" id="{698436C0-413E-45A6-A6E3-0AA10C211F57}"/>
              </a:ext>
            </a:extLst>
          </p:cNvPr>
          <p:cNvSpPr txBox="1">
            <a:spLocks noChangeArrowheads="1"/>
          </p:cNvSpPr>
          <p:nvPr/>
        </p:nvSpPr>
        <p:spPr bwMode="auto">
          <a:xfrm>
            <a:off x="6516688" y="4149725"/>
            <a:ext cx="1485900" cy="3667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a:solidFill>
                  <a:schemeClr val="bg2"/>
                </a:solidFill>
                <a:latin typeface="华文新魏" panose="02010800040101010101" pitchFamily="2" charset="-122"/>
                <a:ea typeface="华文新魏" panose="02010800040101010101" pitchFamily="2" charset="-122"/>
              </a:rPr>
              <a:t>河漫滩沉积</a:t>
            </a:r>
            <a:endParaRPr kumimoji="1" lang="zh-CN" altLang="en-US" sz="3200" b="1">
              <a:solidFill>
                <a:schemeClr val="bg2"/>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8114"/>
                                        </p:tgtEl>
                                        <p:attrNameLst>
                                          <p:attrName>style.visibility</p:attrName>
                                        </p:attrNameLst>
                                      </p:cBhvr>
                                      <p:to>
                                        <p:strVal val="visible"/>
                                      </p:to>
                                    </p:set>
                                    <p:anim calcmode="lin" valueType="num">
                                      <p:cBhvr additive="base">
                                        <p:cTn id="7" dur="500" fill="hold"/>
                                        <p:tgtEl>
                                          <p:spTgt spid="218114"/>
                                        </p:tgtEl>
                                        <p:attrNameLst>
                                          <p:attrName>ppt_x</p:attrName>
                                        </p:attrNameLst>
                                      </p:cBhvr>
                                      <p:tavLst>
                                        <p:tav tm="0">
                                          <p:val>
                                            <p:strVal val="0-#ppt_w/2"/>
                                          </p:val>
                                        </p:tav>
                                        <p:tav tm="100000">
                                          <p:val>
                                            <p:strVal val="#ppt_x"/>
                                          </p:val>
                                        </p:tav>
                                      </p:tavLst>
                                    </p:anim>
                                    <p:anim calcmode="lin" valueType="num">
                                      <p:cBhvr additive="base">
                                        <p:cTn id="8" dur="500" fill="hold"/>
                                        <p:tgtEl>
                                          <p:spTgt spid="218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E0D0EBC8-E48B-4594-AD1E-97692B628C12}"/>
              </a:ext>
            </a:extLst>
          </p:cNvPr>
          <p:cNvSpPr>
            <a:spLocks noGrp="1" noRot="1" noChangeArrowheads="1"/>
          </p:cNvSpPr>
          <p:nvPr>
            <p:ph type="body" idx="1"/>
          </p:nvPr>
        </p:nvSpPr>
        <p:spPr>
          <a:xfrm>
            <a:off x="250825" y="836613"/>
            <a:ext cx="8642350" cy="4967287"/>
          </a:xfrm>
        </p:spPr>
        <p:txBody>
          <a:bodyPr/>
          <a:lstStyle/>
          <a:p>
            <a:pPr marL="685800" indent="-685800">
              <a:lnSpc>
                <a:spcPct val="105000"/>
              </a:lnSpc>
            </a:pPr>
            <a:r>
              <a:rPr lang="en-US" altLang="zh-CN" sz="24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a:t>
            </a:r>
            <a:r>
              <a:rPr lang="zh-CN" altLang="en-US" sz="2400">
                <a:solidFill>
                  <a:srgbClr val="D60093"/>
                </a:solidFill>
                <a:latin typeface="黑体" panose="02010609060101010101" pitchFamily="49" charset="-122"/>
                <a:ea typeface="黑体" panose="02010609060101010101" pitchFamily="49" charset="-122"/>
              </a:rPr>
              <a:t>在地质学领域我们应具有怎样的的时空观念？</a:t>
            </a:r>
          </a:p>
          <a:p>
            <a:pPr marL="685800" indent="-685800">
              <a:lnSpc>
                <a:spcPct val="105000"/>
              </a:lnSpc>
              <a:buFont typeface="Wingdings" panose="05000000000000000000" pitchFamily="2" charset="2"/>
              <a:buNone/>
            </a:pPr>
            <a:r>
              <a:rPr lang="zh-CN" altLang="en-US" sz="2400">
                <a:latin typeface="黑体" panose="02010609060101010101" pitchFamily="49" charset="-122"/>
                <a:ea typeface="黑体" panose="02010609060101010101" pitchFamily="49" charset="-122"/>
              </a:rPr>
              <a:t>        现代沙尘暴一年所携带的尘土可能只有约</a:t>
            </a:r>
            <a:r>
              <a:rPr lang="en-US" altLang="zh-CN" sz="2400">
                <a:latin typeface="黑体" panose="02010609060101010101" pitchFamily="49" charset="-122"/>
                <a:ea typeface="黑体" panose="02010609060101010101" pitchFamily="49" charset="-122"/>
              </a:rPr>
              <a:t>0.1mm</a:t>
            </a:r>
            <a:r>
              <a:rPr lang="zh-CN" altLang="en-US" sz="2400">
                <a:latin typeface="黑体" panose="02010609060101010101" pitchFamily="49" charset="-122"/>
                <a:ea typeface="黑体" panose="02010609060101010101" pitchFamily="49" charset="-122"/>
              </a:rPr>
              <a:t>厚，但是第四纪（距今</a:t>
            </a:r>
            <a:r>
              <a:rPr lang="en-US" altLang="zh-CN" sz="2400">
                <a:latin typeface="黑体" panose="02010609060101010101" pitchFamily="49" charset="-122"/>
                <a:ea typeface="黑体" panose="02010609060101010101" pitchFamily="49" charset="-122"/>
              </a:rPr>
              <a:t>2.5</a:t>
            </a:r>
            <a:r>
              <a:rPr lang="zh-CN" altLang="en-US" sz="2400">
                <a:latin typeface="黑体" panose="02010609060101010101" pitchFamily="49" charset="-122"/>
                <a:ea typeface="黑体" panose="02010609060101010101" pitchFamily="49" charset="-122"/>
              </a:rPr>
              <a:t>百万年）以来在黄土高原可以沉积</a:t>
            </a:r>
            <a:r>
              <a:rPr lang="en-US" altLang="zh-CN" sz="2400">
                <a:latin typeface="黑体" panose="02010609060101010101" pitchFamily="49" charset="-122"/>
                <a:ea typeface="黑体" panose="02010609060101010101" pitchFamily="49" charset="-122"/>
              </a:rPr>
              <a:t>100m</a:t>
            </a:r>
            <a:r>
              <a:rPr lang="zh-CN" altLang="en-US" sz="2400">
                <a:latin typeface="黑体" panose="02010609060101010101" pitchFamily="49" charset="-122"/>
                <a:ea typeface="黑体" panose="02010609060101010101" pitchFamily="49" charset="-122"/>
              </a:rPr>
              <a:t>厚的黄土；引发</a:t>
            </a:r>
            <a:r>
              <a:rPr lang="en-US" altLang="zh-CN" sz="2400">
                <a:latin typeface="黑体" panose="02010609060101010101" pitchFamily="49" charset="-122"/>
                <a:ea typeface="黑体" panose="02010609060101010101" pitchFamily="49" charset="-122"/>
              </a:rPr>
              <a:t>2008</a:t>
            </a:r>
            <a:r>
              <a:rPr lang="zh-CN" altLang="en-US" sz="2400">
                <a:latin typeface="黑体" panose="02010609060101010101" pitchFamily="49" charset="-122"/>
                <a:ea typeface="黑体" panose="02010609060101010101" pitchFamily="49" charset="-122"/>
              </a:rPr>
              <a:t>年汶川大地震的断层同时具有逆冲和水平走滑的运动特征，在短短的</a:t>
            </a:r>
            <a:r>
              <a:rPr lang="en-US" altLang="zh-CN" sz="2400">
                <a:latin typeface="黑体" panose="02010609060101010101" pitchFamily="49" charset="-122"/>
                <a:ea typeface="黑体" panose="02010609060101010101" pitchFamily="49" charset="-122"/>
              </a:rPr>
              <a:t>3</a:t>
            </a:r>
            <a:r>
              <a:rPr lang="zh-CN" altLang="en-US" sz="2400">
                <a:latin typeface="黑体" panose="02010609060101010101" pitchFamily="49" charset="-122"/>
                <a:ea typeface="黑体" panose="02010609060101010101" pitchFamily="49" charset="-122"/>
              </a:rPr>
              <a:t>分钟内，断层逆冲造成龙门山山体整体上升了大约</a:t>
            </a:r>
            <a:r>
              <a:rPr lang="en-US" altLang="zh-CN" sz="2400">
                <a:latin typeface="黑体" panose="02010609060101010101" pitchFamily="49" charset="-122"/>
                <a:ea typeface="黑体" panose="02010609060101010101" pitchFamily="49" charset="-122"/>
              </a:rPr>
              <a:t>2m</a:t>
            </a:r>
            <a:r>
              <a:rPr lang="zh-CN" altLang="en-US" sz="2400">
                <a:latin typeface="黑体" panose="02010609060101010101" pitchFamily="49" charset="-122"/>
                <a:ea typeface="黑体" panose="02010609060101010101" pitchFamily="49" charset="-122"/>
              </a:rPr>
              <a:t>，水平走滑了大约</a:t>
            </a:r>
            <a:r>
              <a:rPr lang="en-US" altLang="zh-CN" sz="2400">
                <a:latin typeface="黑体" panose="02010609060101010101" pitchFamily="49" charset="-122"/>
                <a:ea typeface="黑体" panose="02010609060101010101" pitchFamily="49" charset="-122"/>
              </a:rPr>
              <a:t>2m</a:t>
            </a:r>
            <a:r>
              <a:rPr lang="zh-CN" altLang="en-US" sz="2400">
                <a:latin typeface="黑体" panose="02010609060101010101" pitchFamily="49" charset="-122"/>
                <a:ea typeface="黑体" panose="02010609060101010101" pitchFamily="49" charset="-122"/>
              </a:rPr>
              <a:t>，这样大的地震可能每</a:t>
            </a:r>
            <a:r>
              <a:rPr lang="en-US" altLang="zh-CN" sz="2400">
                <a:latin typeface="黑体" panose="02010609060101010101" pitchFamily="49" charset="-122"/>
                <a:ea typeface="黑体" panose="02010609060101010101" pitchFamily="49" charset="-122"/>
              </a:rPr>
              <a:t>3000</a:t>
            </a:r>
            <a:r>
              <a:rPr lang="zh-CN" altLang="en-US" sz="2400">
                <a:latin typeface="黑体" panose="02010609060101010101" pitchFamily="49" charset="-122"/>
                <a:ea typeface="黑体" panose="02010609060101010101" pitchFamily="49" charset="-122"/>
              </a:rPr>
              <a:t>年左右活动一次。</a:t>
            </a:r>
          </a:p>
          <a:p>
            <a:pPr marL="685800" indent="-685800">
              <a:lnSpc>
                <a:spcPct val="105000"/>
              </a:lnSpc>
              <a:buFont typeface="Wingdings" panose="05000000000000000000" pitchFamily="2" charset="2"/>
              <a:buNone/>
            </a:pPr>
            <a:r>
              <a:rPr lang="zh-CN" altLang="en-US" sz="2400">
                <a:latin typeface="黑体" panose="02010609060101010101" pitchFamily="49" charset="-122"/>
                <a:ea typeface="黑体" panose="02010609060101010101" pitchFamily="49" charset="-122"/>
              </a:rPr>
              <a:t>        对于人类寿命来说，是以年为单位的。研究地质作用的基本时间单位为百万年（</a:t>
            </a:r>
            <a:r>
              <a:rPr lang="en-US" altLang="zh-CN" sz="2400">
                <a:latin typeface="黑体" panose="02010609060101010101" pitchFamily="49" charset="-122"/>
                <a:ea typeface="黑体" panose="02010609060101010101" pitchFamily="49" charset="-122"/>
              </a:rPr>
              <a:t>Ma</a:t>
            </a:r>
            <a:r>
              <a:rPr lang="zh-CN" altLang="en-US" sz="2400">
                <a:latin typeface="黑体" panose="02010609060101010101" pitchFamily="49" charset="-122"/>
                <a:ea typeface="黑体" panose="02010609060101010101" pitchFamily="49" charset="-122"/>
              </a:rPr>
              <a:t>）。上述材料说明我们在研究地质现象时应该认识到</a:t>
            </a:r>
            <a:r>
              <a:rPr lang="zh-CN" altLang="en-US" sz="2400">
                <a:solidFill>
                  <a:srgbClr val="D60093"/>
                </a:solidFill>
                <a:latin typeface="黑体" panose="02010609060101010101" pitchFamily="49" charset="-122"/>
                <a:ea typeface="黑体" panose="02010609060101010101" pitchFamily="49" charset="-122"/>
              </a:rPr>
              <a:t>地质作用同时具有悠久性与短暂性的特点</a:t>
            </a:r>
            <a:r>
              <a:rPr lang="zh-CN" altLang="en-US" sz="2400">
                <a:latin typeface="黑体" panose="02010609060101010101" pitchFamily="49" charset="-122"/>
                <a:ea typeface="黑体" panose="02010609060101010101" pitchFamily="49" charset="-122"/>
              </a:rPr>
              <a:t>。</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ADDF816A-ED57-4184-90CB-D91FC407C737}"/>
              </a:ext>
            </a:extLst>
          </p:cNvPr>
          <p:cNvSpPr>
            <a:spLocks noGrp="1" noRot="1" noChangeArrowheads="1"/>
          </p:cNvSpPr>
          <p:nvPr>
            <p:ph type="title"/>
          </p:nvPr>
        </p:nvSpPr>
        <p:spPr>
          <a:xfrm>
            <a:off x="250825" y="620713"/>
            <a:ext cx="7772400" cy="863600"/>
          </a:xfrm>
        </p:spPr>
        <p:txBody>
          <a:bodyPr/>
          <a:lstStyle/>
          <a:p>
            <a:r>
              <a:rPr lang="zh-CN" altLang="en-US" sz="3200" b="1">
                <a:solidFill>
                  <a:schemeClr val="accent2"/>
                </a:solidFill>
              </a:rPr>
              <a:t>三、  构造运动对河流地质作用的影响</a:t>
            </a:r>
            <a:br>
              <a:rPr lang="zh-CN" altLang="en-US" sz="3200" b="1">
                <a:solidFill>
                  <a:schemeClr val="accent2"/>
                </a:solidFill>
              </a:rPr>
            </a:br>
            <a:endParaRPr lang="zh-CN" altLang="en-US" sz="3200" b="1">
              <a:solidFill>
                <a:schemeClr val="accent2"/>
              </a:solidFill>
            </a:endParaRPr>
          </a:p>
        </p:txBody>
      </p:sp>
      <p:sp>
        <p:nvSpPr>
          <p:cNvPr id="370691" name="Rectangle 3">
            <a:extLst>
              <a:ext uri="{FF2B5EF4-FFF2-40B4-BE49-F238E27FC236}">
                <a16:creationId xmlns:a16="http://schemas.microsoft.com/office/drawing/2014/main" id="{56B322D0-3BD1-420D-9CA5-5A9D2720CE6D}"/>
              </a:ext>
            </a:extLst>
          </p:cNvPr>
          <p:cNvSpPr>
            <a:spLocks noChangeArrowheads="1"/>
          </p:cNvSpPr>
          <p:nvPr/>
        </p:nvSpPr>
        <p:spPr bwMode="auto">
          <a:xfrm>
            <a:off x="0" y="2886075"/>
            <a:ext cx="9144000" cy="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70692" name="Rectangle 4">
            <a:extLst>
              <a:ext uri="{FF2B5EF4-FFF2-40B4-BE49-F238E27FC236}">
                <a16:creationId xmlns:a16="http://schemas.microsoft.com/office/drawing/2014/main" id="{E6D5433D-B318-44E3-ACA3-51F24B9A7F5D}"/>
              </a:ext>
            </a:extLst>
          </p:cNvPr>
          <p:cNvSpPr>
            <a:spLocks noGrp="1" noChangeArrowheads="1"/>
          </p:cNvSpPr>
          <p:nvPr>
            <p:ph type="body" idx="1"/>
          </p:nvPr>
        </p:nvSpPr>
        <p:spPr>
          <a:xfrm>
            <a:off x="0" y="1700213"/>
            <a:ext cx="8964613" cy="4681537"/>
          </a:xfrm>
          <a:noFill/>
          <a:ln/>
        </p:spPr>
        <p:txBody>
          <a:bodyPr/>
          <a:lstStyle/>
          <a:p>
            <a:pPr lvl="1">
              <a:lnSpc>
                <a:spcPct val="130000"/>
              </a:lnSpc>
            </a:pPr>
            <a:r>
              <a:rPr lang="zh-CN" altLang="en-US" b="1">
                <a:latin typeface="黑体" panose="02010609060101010101" pitchFamily="49" charset="-122"/>
                <a:ea typeface="黑体" panose="02010609060101010101" pitchFamily="49" charset="-122"/>
              </a:rPr>
              <a:t>地壳相对稳定，河流的下蚀作用减弱，</a:t>
            </a:r>
            <a:r>
              <a:rPr lang="zh-CN" altLang="en-US" b="1">
                <a:solidFill>
                  <a:schemeClr val="hlink"/>
                </a:solidFill>
                <a:latin typeface="黑体" panose="02010609060101010101" pitchFamily="49" charset="-122"/>
                <a:ea typeface="黑体" panose="02010609060101010101" pitchFamily="49" charset="-122"/>
              </a:rPr>
              <a:t>侧蚀作用增强</a:t>
            </a:r>
            <a:r>
              <a:rPr lang="zh-CN" altLang="en-US" b="1">
                <a:latin typeface="黑体" panose="02010609060101010101" pitchFamily="49" charset="-122"/>
                <a:ea typeface="黑体" panose="02010609060101010101" pitchFamily="49" charset="-122"/>
              </a:rPr>
              <a:t>，发育较宽的河漫滩，形成宽阔的河谷。</a:t>
            </a:r>
          </a:p>
          <a:p>
            <a:pPr lvl="1">
              <a:lnSpc>
                <a:spcPct val="130000"/>
              </a:lnSpc>
            </a:pPr>
            <a:r>
              <a:rPr lang="zh-CN" altLang="en-US" b="1">
                <a:latin typeface="黑体" panose="02010609060101010101" pitchFamily="49" charset="-122"/>
                <a:ea typeface="黑体" panose="02010609060101010101" pitchFamily="49" charset="-122"/>
              </a:rPr>
              <a:t>地壳上升，或海平面下降，河流纵比降增加，</a:t>
            </a:r>
            <a:r>
              <a:rPr lang="zh-CN" altLang="en-US" b="1">
                <a:solidFill>
                  <a:schemeClr val="hlink"/>
                </a:solidFill>
                <a:latin typeface="黑体" panose="02010609060101010101" pitchFamily="49" charset="-122"/>
                <a:ea typeface="黑体" panose="02010609060101010101" pitchFamily="49" charset="-122"/>
              </a:rPr>
              <a:t>下蚀作用增强</a:t>
            </a:r>
            <a:r>
              <a:rPr lang="zh-CN" altLang="en-US" b="1">
                <a:latin typeface="黑体" panose="02010609060101010101" pitchFamily="49" charset="-122"/>
                <a:ea typeface="黑体" panose="02010609060101010101" pitchFamily="49" charset="-122"/>
              </a:rPr>
              <a:t>，河床下降，原来宽阔的谷底相对升高，河漫滩最终高于一般洪水期水面，从而在河谷两侧形成平坦的台地，</a:t>
            </a:r>
            <a:r>
              <a:rPr lang="zh-CN" altLang="en-US" b="1">
                <a:solidFill>
                  <a:schemeClr val="accent2"/>
                </a:solidFill>
                <a:latin typeface="黑体" panose="02010609060101010101" pitchFamily="49" charset="-122"/>
                <a:ea typeface="黑体" panose="02010609060101010101" pitchFamily="49" charset="-122"/>
              </a:rPr>
              <a:t>这种沿河谷两岸断续分布的，由河流地质作用形成的，一般洪水不能淹没的阶梯状地形，被称为</a:t>
            </a:r>
            <a:r>
              <a:rPr lang="zh-CN" altLang="en-US" b="1">
                <a:solidFill>
                  <a:schemeClr val="hlink"/>
                </a:solidFill>
                <a:latin typeface="黑体" panose="02010609060101010101" pitchFamily="49" charset="-122"/>
                <a:ea typeface="黑体" panose="02010609060101010101" pitchFamily="49" charset="-122"/>
              </a:rPr>
              <a:t>河流阶地</a:t>
            </a:r>
            <a:r>
              <a:rPr lang="zh-CN" altLang="en-US" b="1">
                <a:latin typeface="黑体" panose="02010609060101010101" pitchFamily="49" charset="-122"/>
                <a:ea typeface="黑体" panose="02010609060101010101" pitchFamily="49"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2CA33201-1D11-4F51-8446-C35680EA6F63}"/>
              </a:ext>
            </a:extLst>
          </p:cNvPr>
          <p:cNvSpPr>
            <a:spLocks noGrp="1" noRot="1" noChangeArrowheads="1"/>
          </p:cNvSpPr>
          <p:nvPr>
            <p:ph type="body" idx="1"/>
          </p:nvPr>
        </p:nvSpPr>
        <p:spPr>
          <a:xfrm>
            <a:off x="468313" y="909638"/>
            <a:ext cx="7772400" cy="4032250"/>
          </a:xfrm>
        </p:spPr>
        <p:txBody>
          <a:bodyPr/>
          <a:lstStyle/>
          <a:p>
            <a:r>
              <a:rPr lang="zh-CN" altLang="en-US" sz="2400" b="1">
                <a:solidFill>
                  <a:schemeClr val="tx2"/>
                </a:solidFill>
              </a:rPr>
              <a:t>河谷阶地的形成过程</a:t>
            </a:r>
          </a:p>
          <a:p>
            <a:pPr lvl="1"/>
            <a:r>
              <a:rPr lang="zh-CN" altLang="en-US" sz="2400" b="1"/>
              <a:t>地壳相对稳定，下蚀作用减弱，侧蚀作用增强，发育较宽的河漫滩，形成宽阔的河谷。</a:t>
            </a:r>
          </a:p>
          <a:p>
            <a:pPr lvl="1"/>
            <a:r>
              <a:rPr lang="zh-CN" altLang="en-US" sz="2400" b="1"/>
              <a:t>地壳上升，或海平面下降，河流纵比降增加，下蚀作用增强，河床下降，原来宽阔的谷底相对升高，河漫滩最终高于一般洪水期水面，从而在河谷两侧形成平坦的台地，这种台地被称为</a:t>
            </a:r>
            <a:r>
              <a:rPr lang="zh-CN" altLang="en-US" sz="2400" b="1">
                <a:solidFill>
                  <a:schemeClr val="hlink"/>
                </a:solidFill>
              </a:rPr>
              <a:t>河流阶地</a:t>
            </a:r>
            <a:r>
              <a:rPr lang="zh-CN" altLang="en-US" sz="2400" b="1"/>
              <a:t>。 </a:t>
            </a:r>
          </a:p>
          <a:p>
            <a:pPr lvl="2"/>
            <a:endParaRPr lang="zh-CN" altLang="en-US" b="1"/>
          </a:p>
        </p:txBody>
      </p:sp>
      <p:sp>
        <p:nvSpPr>
          <p:cNvPr id="221187" name="Rectangle 3">
            <a:extLst>
              <a:ext uri="{FF2B5EF4-FFF2-40B4-BE49-F238E27FC236}">
                <a16:creationId xmlns:a16="http://schemas.microsoft.com/office/drawing/2014/main" id="{93F5A954-C3AB-4B69-9014-439F9FA6B92D}"/>
              </a:ext>
            </a:extLst>
          </p:cNvPr>
          <p:cNvSpPr>
            <a:spLocks noChangeArrowheads="1"/>
          </p:cNvSpPr>
          <p:nvPr/>
        </p:nvSpPr>
        <p:spPr bwMode="auto">
          <a:xfrm>
            <a:off x="395288" y="4941888"/>
            <a:ext cx="2684462"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3399"/>
                </a:solidFill>
                <a:latin typeface="Arial Black" panose="020B0A04020102020204" pitchFamily="34" charset="0"/>
              </a:rPr>
              <a:t>阶地的二元结构</a:t>
            </a:r>
          </a:p>
        </p:txBody>
      </p:sp>
      <p:sp>
        <p:nvSpPr>
          <p:cNvPr id="221188" name="Rectangle 4">
            <a:extLst>
              <a:ext uri="{FF2B5EF4-FFF2-40B4-BE49-F238E27FC236}">
                <a16:creationId xmlns:a16="http://schemas.microsoft.com/office/drawing/2014/main" id="{AB30EEE2-68FE-4849-9634-9D05331B8F25}"/>
              </a:ext>
            </a:extLst>
          </p:cNvPr>
          <p:cNvSpPr>
            <a:spLocks noChangeArrowheads="1"/>
          </p:cNvSpPr>
          <p:nvPr/>
        </p:nvSpPr>
        <p:spPr bwMode="auto">
          <a:xfrm>
            <a:off x="3563938" y="4581525"/>
            <a:ext cx="1970087" cy="519113"/>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Arial Black" panose="020B0A04020102020204" pitchFamily="34" charset="0"/>
              </a:rPr>
              <a:t>河漫滩沉积</a:t>
            </a:r>
          </a:p>
        </p:txBody>
      </p:sp>
      <p:sp>
        <p:nvSpPr>
          <p:cNvPr id="221189" name="Rectangle 5">
            <a:extLst>
              <a:ext uri="{FF2B5EF4-FFF2-40B4-BE49-F238E27FC236}">
                <a16:creationId xmlns:a16="http://schemas.microsoft.com/office/drawing/2014/main" id="{1A756989-EDC0-4E32-BC1B-3C09BD79A4C3}"/>
              </a:ext>
            </a:extLst>
          </p:cNvPr>
          <p:cNvSpPr>
            <a:spLocks noChangeArrowheads="1"/>
          </p:cNvSpPr>
          <p:nvPr/>
        </p:nvSpPr>
        <p:spPr bwMode="auto">
          <a:xfrm>
            <a:off x="3563938" y="5373688"/>
            <a:ext cx="1612900"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Arial Black" panose="020B0A04020102020204" pitchFamily="34" charset="0"/>
              </a:rPr>
              <a:t>河床沉积</a:t>
            </a:r>
          </a:p>
        </p:txBody>
      </p:sp>
      <p:sp>
        <p:nvSpPr>
          <p:cNvPr id="221190" name="AutoShape 6">
            <a:extLst>
              <a:ext uri="{FF2B5EF4-FFF2-40B4-BE49-F238E27FC236}">
                <a16:creationId xmlns:a16="http://schemas.microsoft.com/office/drawing/2014/main" id="{9EA83B63-3A47-4E3E-8A2A-A43AB510634C}"/>
              </a:ext>
            </a:extLst>
          </p:cNvPr>
          <p:cNvSpPr>
            <a:spLocks/>
          </p:cNvSpPr>
          <p:nvPr/>
        </p:nvSpPr>
        <p:spPr bwMode="auto">
          <a:xfrm>
            <a:off x="3348038" y="4581525"/>
            <a:ext cx="71437" cy="1368425"/>
          </a:xfrm>
          <a:prstGeom prst="leftBrace">
            <a:avLst>
              <a:gd name="adj1" fmla="val 159631"/>
              <a:gd name="adj2" fmla="val 50000"/>
            </a:avLst>
          </a:prstGeom>
          <a:noFill/>
          <a:ln w="3175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48CFF2FE-4F39-46FF-9613-65D24B0EAC88}"/>
              </a:ext>
            </a:extLst>
          </p:cNvPr>
          <p:cNvSpPr>
            <a:spLocks noGrp="1" noRot="1" noChangeArrowheads="1"/>
          </p:cNvSpPr>
          <p:nvPr>
            <p:ph type="title"/>
          </p:nvPr>
        </p:nvSpPr>
        <p:spPr>
          <a:xfrm>
            <a:off x="539750" y="1196975"/>
            <a:ext cx="7772400" cy="1066800"/>
          </a:xfrm>
        </p:spPr>
        <p:txBody>
          <a:bodyPr/>
          <a:lstStyle/>
          <a:p>
            <a:r>
              <a:rPr lang="zh-CN" altLang="en-US" sz="3200"/>
              <a:t>形成河流阶地河流阶地的类型    </a:t>
            </a:r>
            <a:br>
              <a:rPr lang="zh-CN" altLang="en-US" sz="3200"/>
            </a:br>
            <a:r>
              <a:rPr lang="zh-CN" altLang="en-US" sz="2800">
                <a:solidFill>
                  <a:schemeClr val="tx1"/>
                </a:solidFill>
              </a:rPr>
              <a:t>根据剖面上的物质组成不同：</a:t>
            </a:r>
            <a:r>
              <a:rPr lang="zh-CN" altLang="en-US" sz="3200"/>
              <a:t>  </a:t>
            </a:r>
          </a:p>
        </p:txBody>
      </p:sp>
      <p:sp>
        <p:nvSpPr>
          <p:cNvPr id="371715" name="Text Box 3">
            <a:extLst>
              <a:ext uri="{FF2B5EF4-FFF2-40B4-BE49-F238E27FC236}">
                <a16:creationId xmlns:a16="http://schemas.microsoft.com/office/drawing/2014/main" id="{79A7AB84-1230-43C3-88F1-1ACF594FE704}"/>
              </a:ext>
            </a:extLst>
          </p:cNvPr>
          <p:cNvSpPr txBox="1">
            <a:spLocks noChangeArrowheads="1"/>
          </p:cNvSpPr>
          <p:nvPr/>
        </p:nvSpPr>
        <p:spPr bwMode="auto">
          <a:xfrm>
            <a:off x="617538" y="2492375"/>
            <a:ext cx="1036637"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kumimoji="1" lang="zh-CN" altLang="en-US" sz="3200" b="1">
                <a:solidFill>
                  <a:schemeClr val="tx2"/>
                </a:solidFill>
                <a:latin typeface="Times New Roman" panose="02020603050405020304" pitchFamily="18" charset="0"/>
              </a:rPr>
              <a:t>河谷</a:t>
            </a:r>
            <a:r>
              <a:rPr lang="zh-CN" altLang="en-US" sz="3200" b="1">
                <a:solidFill>
                  <a:schemeClr val="tx2"/>
                </a:solidFill>
                <a:latin typeface="Times New Roman" panose="02020603050405020304" pitchFamily="18" charset="0"/>
              </a:rPr>
              <a:t>阶地的类型</a:t>
            </a:r>
          </a:p>
          <a:p>
            <a:pPr algn="ctr"/>
            <a:endParaRPr lang="zh-CN" altLang="en-US" sz="2400">
              <a:latin typeface="Times New Roman" panose="02020603050405020304" pitchFamily="18" charset="0"/>
            </a:endParaRPr>
          </a:p>
        </p:txBody>
      </p:sp>
      <p:sp>
        <p:nvSpPr>
          <p:cNvPr id="371716" name="AutoShape 4">
            <a:extLst>
              <a:ext uri="{FF2B5EF4-FFF2-40B4-BE49-F238E27FC236}">
                <a16:creationId xmlns:a16="http://schemas.microsoft.com/office/drawing/2014/main" id="{B44645ED-E194-4098-923A-8316027907BB}"/>
              </a:ext>
            </a:extLst>
          </p:cNvPr>
          <p:cNvSpPr>
            <a:spLocks/>
          </p:cNvSpPr>
          <p:nvPr/>
        </p:nvSpPr>
        <p:spPr bwMode="auto">
          <a:xfrm>
            <a:off x="1657350" y="2636838"/>
            <a:ext cx="466725" cy="2730500"/>
          </a:xfrm>
          <a:prstGeom prst="leftBrace">
            <a:avLst>
              <a:gd name="adj1" fmla="val 4875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717" name="Text Box 5">
            <a:extLst>
              <a:ext uri="{FF2B5EF4-FFF2-40B4-BE49-F238E27FC236}">
                <a16:creationId xmlns:a16="http://schemas.microsoft.com/office/drawing/2014/main" id="{11D6B570-D44F-4EC6-8269-77F1DA9E1662}"/>
              </a:ext>
            </a:extLst>
          </p:cNvPr>
          <p:cNvSpPr txBox="1">
            <a:spLocks noChangeArrowheads="1"/>
          </p:cNvSpPr>
          <p:nvPr/>
        </p:nvSpPr>
        <p:spPr bwMode="auto">
          <a:xfrm>
            <a:off x="1985963" y="5013325"/>
            <a:ext cx="661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latin typeface="Times New Roman" panose="02020603050405020304" pitchFamily="18" charset="0"/>
              </a:rPr>
              <a:t>埋藏阶地：</a:t>
            </a:r>
            <a:r>
              <a:rPr lang="zh-CN" altLang="en-US" sz="2400" b="1">
                <a:latin typeface="Times New Roman" panose="02020603050405020304" pitchFamily="18" charset="0"/>
              </a:rPr>
              <a:t>地壳下降，新的冲积物把老阶地掩藏</a:t>
            </a:r>
          </a:p>
        </p:txBody>
      </p:sp>
      <p:sp>
        <p:nvSpPr>
          <p:cNvPr id="371718" name="Text Box 6">
            <a:extLst>
              <a:ext uri="{FF2B5EF4-FFF2-40B4-BE49-F238E27FC236}">
                <a16:creationId xmlns:a16="http://schemas.microsoft.com/office/drawing/2014/main" id="{616B231C-5A28-4185-984B-982CE71972DB}"/>
              </a:ext>
            </a:extLst>
          </p:cNvPr>
          <p:cNvSpPr txBox="1">
            <a:spLocks noChangeArrowheads="1"/>
          </p:cNvSpPr>
          <p:nvPr/>
        </p:nvSpPr>
        <p:spPr bwMode="auto">
          <a:xfrm>
            <a:off x="2051050" y="3335338"/>
            <a:ext cx="600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latin typeface="Times New Roman" panose="02020603050405020304" pitchFamily="18" charset="0"/>
              </a:rPr>
              <a:t>基座阶地：</a:t>
            </a:r>
            <a:r>
              <a:rPr lang="zh-CN" altLang="en-US" sz="2400" b="1">
                <a:latin typeface="Times New Roman" panose="02020603050405020304" pitchFamily="18" charset="0"/>
              </a:rPr>
              <a:t>阶坎上部是冲积物，下部是基岩</a:t>
            </a:r>
          </a:p>
        </p:txBody>
      </p:sp>
      <p:sp>
        <p:nvSpPr>
          <p:cNvPr id="371719" name="Text Box 7">
            <a:extLst>
              <a:ext uri="{FF2B5EF4-FFF2-40B4-BE49-F238E27FC236}">
                <a16:creationId xmlns:a16="http://schemas.microsoft.com/office/drawing/2014/main" id="{0C69AACC-A66B-4A0F-ADB9-915FCD9B2F04}"/>
              </a:ext>
            </a:extLst>
          </p:cNvPr>
          <p:cNvSpPr txBox="1">
            <a:spLocks noChangeArrowheads="1"/>
          </p:cNvSpPr>
          <p:nvPr/>
        </p:nvSpPr>
        <p:spPr bwMode="auto">
          <a:xfrm>
            <a:off x="971550" y="2492375"/>
            <a:ext cx="669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chemeClr val="tx2"/>
                </a:solidFill>
                <a:latin typeface="Times New Roman" panose="02020603050405020304" pitchFamily="18" charset="0"/>
              </a:rPr>
              <a:t>堆积阶地：</a:t>
            </a:r>
            <a:r>
              <a:rPr lang="zh-CN" altLang="en-US" sz="2400" b="1">
                <a:latin typeface="Times New Roman" panose="02020603050405020304" pitchFamily="18" charset="0"/>
              </a:rPr>
              <a:t>阶坎物质都是冲积物</a:t>
            </a:r>
          </a:p>
        </p:txBody>
      </p:sp>
      <p:sp>
        <p:nvSpPr>
          <p:cNvPr id="371720" name="Text Box 8">
            <a:extLst>
              <a:ext uri="{FF2B5EF4-FFF2-40B4-BE49-F238E27FC236}">
                <a16:creationId xmlns:a16="http://schemas.microsoft.com/office/drawing/2014/main" id="{EC8F30E7-0045-4453-9397-7819CB5E76C9}"/>
              </a:ext>
            </a:extLst>
          </p:cNvPr>
          <p:cNvSpPr txBox="1">
            <a:spLocks noChangeArrowheads="1"/>
          </p:cNvSpPr>
          <p:nvPr/>
        </p:nvSpPr>
        <p:spPr bwMode="auto">
          <a:xfrm>
            <a:off x="1997075" y="4173538"/>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chemeClr val="tx2"/>
                </a:solidFill>
                <a:latin typeface="Times New Roman" panose="02020603050405020304" pitchFamily="18" charset="0"/>
              </a:rPr>
              <a:t>侵蚀阶地：</a:t>
            </a:r>
            <a:r>
              <a:rPr lang="zh-CN" altLang="en-US" sz="2400" b="1">
                <a:latin typeface="Times New Roman" panose="02020603050405020304" pitchFamily="18" charset="0"/>
              </a:rPr>
              <a:t>阶坎都是由基岩构成</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descr="10-34">
            <a:extLst>
              <a:ext uri="{FF2B5EF4-FFF2-40B4-BE49-F238E27FC236}">
                <a16:creationId xmlns:a16="http://schemas.microsoft.com/office/drawing/2014/main" id="{ADADD520-AEDD-4958-AADB-93E6522C994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24075" y="3302000"/>
            <a:ext cx="7019925" cy="3556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2739" name="Rectangle 3">
            <a:extLst>
              <a:ext uri="{FF2B5EF4-FFF2-40B4-BE49-F238E27FC236}">
                <a16:creationId xmlns:a16="http://schemas.microsoft.com/office/drawing/2014/main" id="{83FD023B-7DFC-418F-B3C9-E78014DEF6A6}"/>
              </a:ext>
            </a:extLst>
          </p:cNvPr>
          <p:cNvSpPr>
            <a:spLocks noChangeArrowheads="1"/>
          </p:cNvSpPr>
          <p:nvPr/>
        </p:nvSpPr>
        <p:spPr bwMode="auto">
          <a:xfrm>
            <a:off x="107950" y="3533775"/>
            <a:ext cx="2149475" cy="946150"/>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2800" b="1">
                <a:latin typeface="宋体" panose="02010600030101010101" pitchFamily="2" charset="-122"/>
              </a:rPr>
              <a:t>河流阶地</a:t>
            </a:r>
          </a:p>
          <a:p>
            <a:pPr algn="ctr"/>
            <a:r>
              <a:rPr kumimoji="1" lang="zh-CN" altLang="en-US" sz="2800" b="1">
                <a:latin typeface="宋体" panose="02010600030101010101" pitchFamily="2" charset="-122"/>
              </a:rPr>
              <a:t>类型示意图</a:t>
            </a:r>
            <a:r>
              <a:rPr kumimoji="1" lang="zh-CN" altLang="en-US" sz="2800" b="1">
                <a:solidFill>
                  <a:schemeClr val="tx2"/>
                </a:solidFill>
                <a:latin typeface="宋体" panose="02010600030101010101" pitchFamily="2" charset="-122"/>
              </a:rPr>
              <a:t> </a:t>
            </a:r>
          </a:p>
        </p:txBody>
      </p:sp>
      <p:sp>
        <p:nvSpPr>
          <p:cNvPr id="372740" name="Rectangle 4">
            <a:extLst>
              <a:ext uri="{FF2B5EF4-FFF2-40B4-BE49-F238E27FC236}">
                <a16:creationId xmlns:a16="http://schemas.microsoft.com/office/drawing/2014/main" id="{ABBD1EAB-1193-4CC7-95E7-C36899C0946D}"/>
              </a:ext>
            </a:extLst>
          </p:cNvPr>
          <p:cNvSpPr>
            <a:spLocks noGrp="1" noRot="1" noChangeArrowheads="1"/>
          </p:cNvSpPr>
          <p:nvPr>
            <p:ph type="title"/>
          </p:nvPr>
        </p:nvSpPr>
        <p:spPr/>
        <p:txBody>
          <a:bodyPr/>
          <a:lstStyle/>
          <a:p>
            <a:endParaRPr lang="en-US" altLang="en-US"/>
          </a:p>
        </p:txBody>
      </p:sp>
      <p:pic>
        <p:nvPicPr>
          <p:cNvPr id="372741" name="Picture 5" descr="10-32">
            <a:extLst>
              <a:ext uri="{FF2B5EF4-FFF2-40B4-BE49-F238E27FC236}">
                <a16:creationId xmlns:a16="http://schemas.microsoft.com/office/drawing/2014/main" id="{7D360192-C06A-4871-9809-E9F3702DAA6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115888"/>
            <a:ext cx="9144000" cy="2660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2742" name="Rectangle 6">
            <a:extLst>
              <a:ext uri="{FF2B5EF4-FFF2-40B4-BE49-F238E27FC236}">
                <a16:creationId xmlns:a16="http://schemas.microsoft.com/office/drawing/2014/main" id="{C97BA662-1739-4EAF-88F4-D557DA5E3664}"/>
              </a:ext>
            </a:extLst>
          </p:cNvPr>
          <p:cNvSpPr>
            <a:spLocks noChangeArrowheads="1"/>
          </p:cNvSpPr>
          <p:nvPr/>
        </p:nvSpPr>
        <p:spPr bwMode="auto">
          <a:xfrm>
            <a:off x="4643438" y="404813"/>
            <a:ext cx="1104900" cy="3667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latin typeface="Arial Black" panose="020B0A04020102020204" pitchFamily="34" charset="0"/>
                <a:ea typeface="黑体" panose="02010609060101010101" pitchFamily="49" charset="-122"/>
              </a:rPr>
              <a:t>堆积阶地</a:t>
            </a:r>
          </a:p>
        </p:txBody>
      </p:sp>
      <p:sp>
        <p:nvSpPr>
          <p:cNvPr id="372743" name="Line 7">
            <a:extLst>
              <a:ext uri="{FF2B5EF4-FFF2-40B4-BE49-F238E27FC236}">
                <a16:creationId xmlns:a16="http://schemas.microsoft.com/office/drawing/2014/main" id="{3E5632BD-0580-42FC-B426-D9ABE9EFD5E9}"/>
              </a:ext>
            </a:extLst>
          </p:cNvPr>
          <p:cNvSpPr>
            <a:spLocks noChangeShapeType="1"/>
          </p:cNvSpPr>
          <p:nvPr/>
        </p:nvSpPr>
        <p:spPr bwMode="auto">
          <a:xfrm>
            <a:off x="5219700" y="836613"/>
            <a:ext cx="0" cy="865187"/>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744" name="Rectangle 8">
            <a:extLst>
              <a:ext uri="{FF2B5EF4-FFF2-40B4-BE49-F238E27FC236}">
                <a16:creationId xmlns:a16="http://schemas.microsoft.com/office/drawing/2014/main" id="{9B7D96C3-A18F-465A-99D8-CD3B30724F7D}"/>
              </a:ext>
            </a:extLst>
          </p:cNvPr>
          <p:cNvSpPr>
            <a:spLocks noChangeArrowheads="1"/>
          </p:cNvSpPr>
          <p:nvPr/>
        </p:nvSpPr>
        <p:spPr bwMode="auto">
          <a:xfrm>
            <a:off x="7531100" y="6338888"/>
            <a:ext cx="1612900" cy="519112"/>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FF"/>
                </a:solidFill>
                <a:latin typeface="Arial Black" panose="020B0A04020102020204" pitchFamily="34" charset="0"/>
                <a:ea typeface="黑体" panose="02010609060101010101" pitchFamily="49" charset="-122"/>
              </a:rPr>
              <a:t>埋藏阶地</a:t>
            </a:r>
          </a:p>
        </p:txBody>
      </p:sp>
      <p:sp>
        <p:nvSpPr>
          <p:cNvPr id="372745" name="Rectangle 9">
            <a:extLst>
              <a:ext uri="{FF2B5EF4-FFF2-40B4-BE49-F238E27FC236}">
                <a16:creationId xmlns:a16="http://schemas.microsoft.com/office/drawing/2014/main" id="{44CD6705-E33F-43DA-BCD3-56636B278B4A}"/>
              </a:ext>
            </a:extLst>
          </p:cNvPr>
          <p:cNvSpPr>
            <a:spLocks noChangeArrowheads="1"/>
          </p:cNvSpPr>
          <p:nvPr/>
        </p:nvSpPr>
        <p:spPr bwMode="auto">
          <a:xfrm>
            <a:off x="7937500" y="0"/>
            <a:ext cx="1206500" cy="396875"/>
          </a:xfrm>
          <a:prstGeom prst="rect">
            <a:avLst/>
          </a:prstGeom>
          <a:solidFill>
            <a:srgbClr val="808000"/>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hlink"/>
                </a:solidFill>
                <a:latin typeface="Arial Black" panose="020B0A04020102020204" pitchFamily="34" charset="0"/>
                <a:ea typeface="黑体" panose="02010609060101010101" pitchFamily="49" charset="-122"/>
              </a:rPr>
              <a:t>侵蚀阶地</a:t>
            </a:r>
          </a:p>
        </p:txBody>
      </p:sp>
      <p:sp>
        <p:nvSpPr>
          <p:cNvPr id="372746" name="Rectangle 10">
            <a:extLst>
              <a:ext uri="{FF2B5EF4-FFF2-40B4-BE49-F238E27FC236}">
                <a16:creationId xmlns:a16="http://schemas.microsoft.com/office/drawing/2014/main" id="{EB8082ED-DB45-4650-9149-F48AA63645BB}"/>
              </a:ext>
            </a:extLst>
          </p:cNvPr>
          <p:cNvSpPr>
            <a:spLocks noChangeArrowheads="1"/>
          </p:cNvSpPr>
          <p:nvPr/>
        </p:nvSpPr>
        <p:spPr bwMode="auto">
          <a:xfrm>
            <a:off x="6372225" y="188913"/>
            <a:ext cx="1206500" cy="39687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FF"/>
                </a:solidFill>
                <a:latin typeface="Arial Black" panose="020B0A04020102020204" pitchFamily="34" charset="0"/>
                <a:ea typeface="黑体" panose="02010609060101010101" pitchFamily="49" charset="-122"/>
              </a:rPr>
              <a:t>基座阶地</a:t>
            </a:r>
          </a:p>
        </p:txBody>
      </p:sp>
      <p:sp>
        <p:nvSpPr>
          <p:cNvPr id="372747" name="Line 11">
            <a:extLst>
              <a:ext uri="{FF2B5EF4-FFF2-40B4-BE49-F238E27FC236}">
                <a16:creationId xmlns:a16="http://schemas.microsoft.com/office/drawing/2014/main" id="{26FD33A8-BCB7-48EE-AC20-4F6CC522925B}"/>
              </a:ext>
            </a:extLst>
          </p:cNvPr>
          <p:cNvSpPr>
            <a:spLocks noChangeShapeType="1"/>
          </p:cNvSpPr>
          <p:nvPr/>
        </p:nvSpPr>
        <p:spPr bwMode="auto">
          <a:xfrm>
            <a:off x="7019925" y="549275"/>
            <a:ext cx="0" cy="503238"/>
          </a:xfrm>
          <a:prstGeom prst="line">
            <a:avLst/>
          </a:prstGeom>
          <a:noFill/>
          <a:ln w="38100" cap="sq">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FADA3AE8-F82D-44A9-9D98-142D55AD78B0}"/>
              </a:ext>
            </a:extLst>
          </p:cNvPr>
          <p:cNvSpPr>
            <a:spLocks noGrp="1" noRot="1" noChangeArrowheads="1"/>
          </p:cNvSpPr>
          <p:nvPr>
            <p:ph type="body" idx="1"/>
          </p:nvPr>
        </p:nvSpPr>
        <p:spPr>
          <a:xfrm>
            <a:off x="395288" y="981075"/>
            <a:ext cx="7772400" cy="5111750"/>
          </a:xfrm>
        </p:spPr>
        <p:txBody>
          <a:bodyPr/>
          <a:lstStyle/>
          <a:p>
            <a:r>
              <a:rPr lang="zh-CN" altLang="en-US" sz="2800">
                <a:solidFill>
                  <a:srgbClr val="D60093"/>
                </a:solidFill>
                <a:latin typeface="黑体" panose="02010609060101010101" pitchFamily="49" charset="-122"/>
                <a:ea typeface="黑体" panose="02010609060101010101" pitchFamily="49" charset="-122"/>
              </a:rPr>
              <a:t>准平原与夷平面</a:t>
            </a:r>
          </a:p>
          <a:p>
            <a:pPr lvl="1"/>
            <a:r>
              <a:rPr lang="zh-CN" altLang="en-US">
                <a:latin typeface="黑体" panose="02010609060101010101" pitchFamily="49" charset="-122"/>
                <a:ea typeface="黑体" panose="02010609060101010101" pitchFamily="49" charset="-122"/>
              </a:rPr>
              <a:t>准平原－若地壳处于相对稳定时期，各种外力地质作用联合对陆地表面进行改造，通过</a:t>
            </a:r>
            <a:r>
              <a:rPr lang="zh-CN" altLang="en-US">
                <a:ea typeface="黑体" panose="02010609060101010101" pitchFamily="49" charset="-122"/>
              </a:rPr>
              <a:t>“</a:t>
            </a:r>
            <a:r>
              <a:rPr lang="zh-CN" altLang="en-US">
                <a:solidFill>
                  <a:srgbClr val="D60093"/>
                </a:solidFill>
                <a:latin typeface="黑体" panose="02010609060101010101" pitchFamily="49" charset="-122"/>
                <a:ea typeface="黑体" panose="02010609060101010101" pitchFamily="49" charset="-122"/>
              </a:rPr>
              <a:t>削高填低</a:t>
            </a:r>
            <a:r>
              <a:rPr lang="zh-CN" altLang="en-US">
                <a:ea typeface="黑体" panose="02010609060101010101" pitchFamily="49" charset="-122"/>
              </a:rPr>
              <a:t>”</a:t>
            </a:r>
            <a:r>
              <a:rPr lang="zh-CN" altLang="en-US">
                <a:latin typeface="黑体" panose="02010609060101010101" pitchFamily="49" charset="-122"/>
                <a:ea typeface="黑体" panose="02010609060101010101" pitchFamily="49" charset="-122"/>
              </a:rPr>
              <a:t>，使得整个地区变得比较平坦，这种近似平原的地形称为</a:t>
            </a:r>
            <a:r>
              <a:rPr lang="zh-CN" altLang="en-US">
                <a:solidFill>
                  <a:schemeClr val="hlink"/>
                </a:solidFill>
                <a:latin typeface="黑体" panose="02010609060101010101" pitchFamily="49" charset="-122"/>
                <a:ea typeface="黑体" panose="02010609060101010101" pitchFamily="49" charset="-122"/>
              </a:rPr>
              <a:t>准平原</a:t>
            </a:r>
            <a:r>
              <a:rPr lang="zh-CN" altLang="en-US">
                <a:latin typeface="黑体" panose="02010609060101010101" pitchFamily="49" charset="-122"/>
                <a:ea typeface="黑体" panose="02010609060101010101" pitchFamily="49" charset="-122"/>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a:extLst>
              <a:ext uri="{FF2B5EF4-FFF2-40B4-BE49-F238E27FC236}">
                <a16:creationId xmlns:a16="http://schemas.microsoft.com/office/drawing/2014/main" id="{D66825FD-31CA-4A2A-ACA5-454B9563D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642350" cy="5418138"/>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331" name="Rectangle 3">
            <a:extLst>
              <a:ext uri="{FF2B5EF4-FFF2-40B4-BE49-F238E27FC236}">
                <a16:creationId xmlns:a16="http://schemas.microsoft.com/office/drawing/2014/main" id="{97570EA3-D57E-40CB-8F90-B6D4B4287D2B}"/>
              </a:ext>
            </a:extLst>
          </p:cNvPr>
          <p:cNvSpPr>
            <a:spLocks noChangeArrowheads="1"/>
          </p:cNvSpPr>
          <p:nvPr/>
        </p:nvSpPr>
        <p:spPr bwMode="auto">
          <a:xfrm>
            <a:off x="900113" y="5589588"/>
            <a:ext cx="7489825" cy="106680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latin typeface="Arial Black" panose="020B0A04020102020204" pitchFamily="34" charset="0"/>
              </a:rPr>
              <a:t>河流地质作用的结果－</a:t>
            </a:r>
            <a:r>
              <a:rPr lang="zh-CN" altLang="en-US" sz="3200" b="1"/>
              <a:t>“</a:t>
            </a:r>
            <a:r>
              <a:rPr lang="zh-CN" altLang="en-US" sz="3200" b="1">
                <a:latin typeface="Arial Black" panose="020B0A04020102020204" pitchFamily="34" charset="0"/>
              </a:rPr>
              <a:t>削高填低</a:t>
            </a:r>
            <a:r>
              <a:rPr lang="zh-CN" altLang="en-US" sz="3200" b="1"/>
              <a:t>”</a:t>
            </a:r>
            <a:endParaRPr lang="zh-CN" altLang="en-US" sz="3200" b="1">
              <a:latin typeface="Arial Black" panose="020B0A04020102020204" pitchFamily="34" charset="0"/>
            </a:endParaRPr>
          </a:p>
          <a:p>
            <a:r>
              <a:rPr lang="zh-CN" altLang="en-US" sz="3200" b="1">
                <a:latin typeface="Arial Black" panose="020B0A04020102020204" pitchFamily="34" charset="0"/>
              </a:rPr>
              <a:t>河流的侵蚀作用、搬运作用、沉积作用</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Text Box 4">
            <a:extLst>
              <a:ext uri="{FF2B5EF4-FFF2-40B4-BE49-F238E27FC236}">
                <a16:creationId xmlns:a16="http://schemas.microsoft.com/office/drawing/2014/main" id="{76D29363-DC51-4F2B-9153-594531BDAD5F}"/>
              </a:ext>
            </a:extLst>
          </p:cNvPr>
          <p:cNvSpPr txBox="1">
            <a:spLocks noChangeArrowheads="1"/>
          </p:cNvSpPr>
          <p:nvPr/>
        </p:nvSpPr>
        <p:spPr bwMode="auto">
          <a:xfrm>
            <a:off x="990600" y="1676400"/>
            <a:ext cx="790575" cy="4267200"/>
          </a:xfrm>
          <a:prstGeom prst="rect">
            <a:avLst/>
          </a:prstGeom>
          <a:gradFill rotWithShape="0">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0" scaled="1"/>
          </a:gradFill>
          <a:ln w="57150" cmpd="thinThick">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zh-CN" altLang="en-US" sz="3600" b="1">
                <a:effectLst>
                  <a:outerShdw blurRad="38100" dist="38100" dir="2700000" algn="tl">
                    <a:srgbClr val="000000"/>
                  </a:outerShdw>
                </a:effectLst>
                <a:latin typeface="Times New Roman" panose="02020603050405020304" pitchFamily="18" charset="0"/>
                <a:ea typeface="隶书" panose="02010509060101010101" pitchFamily="49" charset="-122"/>
              </a:rPr>
              <a:t>内容提要</a:t>
            </a:r>
            <a:endParaRPr kumimoji="1" lang="zh-CN" altLang="en-US" sz="2400" b="1">
              <a:effectLst>
                <a:outerShdw blurRad="38100" dist="38100" dir="2700000" algn="tl">
                  <a:srgbClr val="000000"/>
                </a:outerShdw>
              </a:effectLst>
              <a:latin typeface="Times New Roman" panose="02020603050405020304" pitchFamily="18" charset="0"/>
            </a:endParaRPr>
          </a:p>
        </p:txBody>
      </p:sp>
      <p:grpSp>
        <p:nvGrpSpPr>
          <p:cNvPr id="247813" name="Group 5">
            <a:extLst>
              <a:ext uri="{FF2B5EF4-FFF2-40B4-BE49-F238E27FC236}">
                <a16:creationId xmlns:a16="http://schemas.microsoft.com/office/drawing/2014/main" id="{4F65A8BB-7542-470E-99FE-60C3F9B0B2CE}"/>
              </a:ext>
            </a:extLst>
          </p:cNvPr>
          <p:cNvGrpSpPr>
            <a:grpSpLocks/>
          </p:cNvGrpSpPr>
          <p:nvPr/>
        </p:nvGrpSpPr>
        <p:grpSpPr bwMode="auto">
          <a:xfrm>
            <a:off x="2195513" y="4724400"/>
            <a:ext cx="5621337" cy="717550"/>
            <a:chOff x="1680" y="1515"/>
            <a:chExt cx="3485" cy="356"/>
          </a:xfrm>
        </p:grpSpPr>
        <p:sp>
          <p:nvSpPr>
            <p:cNvPr id="247814" name="Text Box 6">
              <a:extLst>
                <a:ext uri="{FF2B5EF4-FFF2-40B4-BE49-F238E27FC236}">
                  <a16:creationId xmlns:a16="http://schemas.microsoft.com/office/drawing/2014/main" id="{68813DEE-B5F4-4AE1-9B16-B47C3E876580}"/>
                </a:ext>
              </a:extLst>
            </p:cNvPr>
            <p:cNvSpPr txBox="1">
              <a:spLocks noChangeArrowheads="1"/>
            </p:cNvSpPr>
            <p:nvPr/>
          </p:nvSpPr>
          <p:spPr bwMode="auto">
            <a:xfrm>
              <a:off x="2352" y="1515"/>
              <a:ext cx="2813" cy="323"/>
            </a:xfrm>
            <a:prstGeom prst="rect">
              <a:avLst/>
            </a:pr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effectLst>
                    <a:outerShdw blurRad="38100" dist="38100" dir="2700000" algn="tl">
                      <a:srgbClr val="C0C0C0"/>
                    </a:outerShdw>
                  </a:effectLst>
                  <a:latin typeface="隶书" panose="02010509060101010101" pitchFamily="49" charset="-122"/>
                  <a:ea typeface="隶书" panose="02010509060101010101" pitchFamily="49" charset="-122"/>
                </a:rPr>
                <a:t> 3.</a:t>
              </a:r>
              <a:r>
                <a:rPr kumimoji="1" lang="zh-CN" altLang="en-US" sz="3600" b="1">
                  <a:effectLst>
                    <a:outerShdw blurRad="38100" dist="38100" dir="2700000" algn="tl">
                      <a:srgbClr val="C0C0C0"/>
                    </a:outerShdw>
                  </a:effectLst>
                  <a:latin typeface="Times New Roman" panose="02020603050405020304" pitchFamily="18" charset="0"/>
                  <a:ea typeface="隶书" panose="02010509060101010101" pitchFamily="49" charset="-122"/>
                </a:rPr>
                <a:t>地下水的地质作用</a:t>
              </a:r>
              <a:endParaRPr kumimoji="1" lang="zh-CN" altLang="en-US" sz="2400">
                <a:latin typeface="Times New Roman" panose="02020603050405020304" pitchFamily="18" charset="0"/>
              </a:endParaRPr>
            </a:p>
          </p:txBody>
        </p:sp>
        <p:sp>
          <p:nvSpPr>
            <p:cNvPr id="247815" name="AutoShape 7">
              <a:extLst>
                <a:ext uri="{FF2B5EF4-FFF2-40B4-BE49-F238E27FC236}">
                  <a16:creationId xmlns:a16="http://schemas.microsoft.com/office/drawing/2014/main" id="{9A0BAC8D-94AB-4927-BC2A-90D378F94182}"/>
                </a:ext>
              </a:extLst>
            </p:cNvPr>
            <p:cNvSpPr>
              <a:spLocks noChangeArrowheads="1"/>
            </p:cNvSpPr>
            <p:nvPr/>
          </p:nvSpPr>
          <p:spPr bwMode="auto">
            <a:xfrm>
              <a:off x="1680" y="1565"/>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7816" name="Group 8">
            <a:extLst>
              <a:ext uri="{FF2B5EF4-FFF2-40B4-BE49-F238E27FC236}">
                <a16:creationId xmlns:a16="http://schemas.microsoft.com/office/drawing/2014/main" id="{0CF12DAB-97F9-4281-A3DF-D285C60A69E4}"/>
              </a:ext>
            </a:extLst>
          </p:cNvPr>
          <p:cNvGrpSpPr>
            <a:grpSpLocks/>
          </p:cNvGrpSpPr>
          <p:nvPr/>
        </p:nvGrpSpPr>
        <p:grpSpPr bwMode="auto">
          <a:xfrm>
            <a:off x="2124075" y="3500438"/>
            <a:ext cx="5619750" cy="717550"/>
            <a:chOff x="1680" y="1515"/>
            <a:chExt cx="3490" cy="356"/>
          </a:xfrm>
        </p:grpSpPr>
        <p:sp>
          <p:nvSpPr>
            <p:cNvPr id="247817" name="Text Box 9">
              <a:extLst>
                <a:ext uri="{FF2B5EF4-FFF2-40B4-BE49-F238E27FC236}">
                  <a16:creationId xmlns:a16="http://schemas.microsoft.com/office/drawing/2014/main" id="{0FB3A143-1F05-41CC-AD21-836CB777C0E0}"/>
                </a:ext>
              </a:extLst>
            </p:cNvPr>
            <p:cNvSpPr txBox="1">
              <a:spLocks noChangeArrowheads="1"/>
            </p:cNvSpPr>
            <p:nvPr/>
          </p:nvSpPr>
          <p:spPr bwMode="auto">
            <a:xfrm>
              <a:off x="2352" y="1515"/>
              <a:ext cx="2818" cy="323"/>
            </a:xfrm>
            <a:prstGeom prst="rect">
              <a:avLst/>
            </a:pr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effectLst>
                    <a:outerShdw blurRad="38100" dist="38100" dir="2700000" algn="tl">
                      <a:srgbClr val="C0C0C0"/>
                    </a:outerShdw>
                  </a:effectLst>
                  <a:latin typeface="隶书" panose="02010509060101010101" pitchFamily="49" charset="-122"/>
                  <a:ea typeface="隶书" panose="02010509060101010101" pitchFamily="49" charset="-122"/>
                </a:rPr>
                <a:t> 2.</a:t>
              </a:r>
              <a:r>
                <a:rPr kumimoji="1" lang="zh-CN" altLang="en-US" sz="3600" b="1">
                  <a:effectLst>
                    <a:outerShdw blurRad="38100" dist="38100" dir="2700000" algn="tl">
                      <a:srgbClr val="C0C0C0"/>
                    </a:outerShdw>
                  </a:effectLst>
                  <a:latin typeface="Times New Roman" panose="02020603050405020304" pitchFamily="18" charset="0"/>
                  <a:ea typeface="隶书" panose="02010509060101010101" pitchFamily="49" charset="-122"/>
                </a:rPr>
                <a:t>地下水的基本类型</a:t>
              </a:r>
              <a:endParaRPr kumimoji="1" lang="zh-CN" altLang="en-US" sz="2400">
                <a:latin typeface="Times New Roman" panose="02020603050405020304" pitchFamily="18" charset="0"/>
              </a:endParaRPr>
            </a:p>
          </p:txBody>
        </p:sp>
        <p:sp>
          <p:nvSpPr>
            <p:cNvPr id="247818" name="AutoShape 10">
              <a:extLst>
                <a:ext uri="{FF2B5EF4-FFF2-40B4-BE49-F238E27FC236}">
                  <a16:creationId xmlns:a16="http://schemas.microsoft.com/office/drawing/2014/main" id="{C9C2042F-6359-40DF-B766-35C57FFF2032}"/>
                </a:ext>
              </a:extLst>
            </p:cNvPr>
            <p:cNvSpPr>
              <a:spLocks noChangeArrowheads="1"/>
            </p:cNvSpPr>
            <p:nvPr/>
          </p:nvSpPr>
          <p:spPr bwMode="auto">
            <a:xfrm>
              <a:off x="1680" y="1565"/>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7819" name="Group 11">
            <a:extLst>
              <a:ext uri="{FF2B5EF4-FFF2-40B4-BE49-F238E27FC236}">
                <a16:creationId xmlns:a16="http://schemas.microsoft.com/office/drawing/2014/main" id="{C17849E9-E277-44DF-BF53-EB285BAE1F85}"/>
              </a:ext>
            </a:extLst>
          </p:cNvPr>
          <p:cNvGrpSpPr>
            <a:grpSpLocks/>
          </p:cNvGrpSpPr>
          <p:nvPr/>
        </p:nvGrpSpPr>
        <p:grpSpPr bwMode="auto">
          <a:xfrm>
            <a:off x="2057400" y="2057400"/>
            <a:ext cx="6043613" cy="717550"/>
            <a:chOff x="1680" y="1515"/>
            <a:chExt cx="3501" cy="356"/>
          </a:xfrm>
        </p:grpSpPr>
        <p:sp>
          <p:nvSpPr>
            <p:cNvPr id="247820" name="Text Box 12">
              <a:extLst>
                <a:ext uri="{FF2B5EF4-FFF2-40B4-BE49-F238E27FC236}">
                  <a16:creationId xmlns:a16="http://schemas.microsoft.com/office/drawing/2014/main" id="{79799A59-9514-4CCA-8C1F-20065EEAE83A}"/>
                </a:ext>
              </a:extLst>
            </p:cNvPr>
            <p:cNvSpPr txBox="1">
              <a:spLocks noChangeArrowheads="1"/>
            </p:cNvSpPr>
            <p:nvPr/>
          </p:nvSpPr>
          <p:spPr bwMode="auto">
            <a:xfrm>
              <a:off x="2352" y="1515"/>
              <a:ext cx="2829" cy="323"/>
            </a:xfrm>
            <a:prstGeom prst="rect">
              <a:avLst/>
            </a:pr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effectLst>
                    <a:outerShdw blurRad="38100" dist="38100" dir="2700000" algn="tl">
                      <a:srgbClr val="C0C0C0"/>
                    </a:outerShdw>
                  </a:effectLst>
                  <a:latin typeface="隶书" panose="02010509060101010101" pitchFamily="49" charset="-122"/>
                  <a:ea typeface="隶书" panose="02010509060101010101" pitchFamily="49" charset="-122"/>
                </a:rPr>
                <a:t> 1.</a:t>
              </a:r>
              <a:r>
                <a:rPr kumimoji="1" lang="zh-CN" altLang="en-US" sz="3600" b="1">
                  <a:effectLst>
                    <a:outerShdw blurRad="38100" dist="38100" dir="2700000" algn="tl">
                      <a:srgbClr val="C0C0C0"/>
                    </a:outerShdw>
                  </a:effectLst>
                  <a:latin typeface="Times New Roman" panose="02020603050405020304" pitchFamily="18" charset="0"/>
                  <a:ea typeface="隶书" panose="02010509060101010101" pitchFamily="49" charset="-122"/>
                </a:rPr>
                <a:t>地下水的一般特征</a:t>
              </a:r>
              <a:endParaRPr kumimoji="1" lang="zh-CN" altLang="en-US" sz="2400">
                <a:latin typeface="Times New Roman" panose="02020603050405020304" pitchFamily="18" charset="0"/>
              </a:endParaRPr>
            </a:p>
          </p:txBody>
        </p:sp>
        <p:sp>
          <p:nvSpPr>
            <p:cNvPr id="247821" name="AutoShape 13">
              <a:extLst>
                <a:ext uri="{FF2B5EF4-FFF2-40B4-BE49-F238E27FC236}">
                  <a16:creationId xmlns:a16="http://schemas.microsoft.com/office/drawing/2014/main" id="{94D840E2-24F1-4CFB-94D1-D17B525E1766}"/>
                </a:ext>
              </a:extLst>
            </p:cNvPr>
            <p:cNvSpPr>
              <a:spLocks noChangeArrowheads="1"/>
            </p:cNvSpPr>
            <p:nvPr/>
          </p:nvSpPr>
          <p:spPr bwMode="auto">
            <a:xfrm>
              <a:off x="1680" y="1565"/>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7822" name="Rectangle 14">
            <a:extLst>
              <a:ext uri="{FF2B5EF4-FFF2-40B4-BE49-F238E27FC236}">
                <a16:creationId xmlns:a16="http://schemas.microsoft.com/office/drawing/2014/main" id="{4B53C1DC-8266-45AD-815E-1D5C6824DA0A}"/>
              </a:ext>
            </a:extLst>
          </p:cNvPr>
          <p:cNvSpPr>
            <a:spLocks noChangeArrowheads="1"/>
          </p:cNvSpPr>
          <p:nvPr/>
        </p:nvSpPr>
        <p:spPr bwMode="auto">
          <a:xfrm>
            <a:off x="323850" y="333375"/>
            <a:ext cx="8496300" cy="854075"/>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5000" b="1">
                <a:latin typeface="Arial Black" panose="020B0A04020102020204" pitchFamily="34" charset="0"/>
                <a:sym typeface="CommercialPi BT" pitchFamily="18" charset="2"/>
              </a:rPr>
              <a:t>第十一章地下水的地质作用</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247819"/>
                                        </p:tgtEl>
                                        <p:attrNameLst>
                                          <p:attrName>style.visibility</p:attrName>
                                        </p:attrNameLst>
                                      </p:cBhvr>
                                      <p:to>
                                        <p:strVal val="visible"/>
                                      </p:to>
                                    </p:set>
                                    <p:animEffect transition="in" filter="slide(fromLeft)">
                                      <p:cBhvr>
                                        <p:cTn id="7" dur="500"/>
                                        <p:tgtEl>
                                          <p:spTgt spid="247819"/>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47816"/>
                                        </p:tgtEl>
                                        <p:attrNameLst>
                                          <p:attrName>style.visibility</p:attrName>
                                        </p:attrNameLst>
                                      </p:cBhvr>
                                      <p:to>
                                        <p:strVal val="visible"/>
                                      </p:to>
                                    </p:set>
                                    <p:animEffect transition="in" filter="slide(fromLeft)">
                                      <p:cBhvr>
                                        <p:cTn id="11" dur="500"/>
                                        <p:tgtEl>
                                          <p:spTgt spid="247816"/>
                                        </p:tgtEl>
                                      </p:cBhvr>
                                    </p:animEffect>
                                  </p:childTnLst>
                                </p:cTn>
                              </p:par>
                            </p:childTnLst>
                          </p:cTn>
                        </p:par>
                        <p:par>
                          <p:cTn id="12" fill="hold" nodeType="afterGroup">
                            <p:stCondLst>
                              <p:cond delay="1000"/>
                            </p:stCondLst>
                            <p:childTnLst>
                              <p:par>
                                <p:cTn id="13" presetID="12" presetClass="entr" presetSubtype="8" fill="hold" nodeType="afterEffect">
                                  <p:stCondLst>
                                    <p:cond delay="0"/>
                                  </p:stCondLst>
                                  <p:childTnLst>
                                    <p:set>
                                      <p:cBhvr>
                                        <p:cTn id="14" dur="1" fill="hold">
                                          <p:stCondLst>
                                            <p:cond delay="0"/>
                                          </p:stCondLst>
                                        </p:cTn>
                                        <p:tgtEl>
                                          <p:spTgt spid="247813"/>
                                        </p:tgtEl>
                                        <p:attrNameLst>
                                          <p:attrName>style.visibility</p:attrName>
                                        </p:attrNameLst>
                                      </p:cBhvr>
                                      <p:to>
                                        <p:strVal val="visible"/>
                                      </p:to>
                                    </p:set>
                                    <p:animEffect transition="in" filter="slide(fromLeft)">
                                      <p:cBhvr>
                                        <p:cTn id="15" dur="500"/>
                                        <p:tgtEl>
                                          <p:spTgt spid="24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3" name="Rectangle 7">
            <a:extLst>
              <a:ext uri="{FF2B5EF4-FFF2-40B4-BE49-F238E27FC236}">
                <a16:creationId xmlns:a16="http://schemas.microsoft.com/office/drawing/2014/main" id="{F6DC3C14-89AA-4CDB-B461-DDDF4B5481E2}"/>
              </a:ext>
            </a:extLst>
          </p:cNvPr>
          <p:cNvSpPr>
            <a:spLocks noChangeArrowheads="1"/>
          </p:cNvSpPr>
          <p:nvPr/>
        </p:nvSpPr>
        <p:spPr bwMode="auto">
          <a:xfrm>
            <a:off x="179388" y="981075"/>
            <a:ext cx="8424862" cy="143986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Tx/>
              <a:buChar char="•"/>
            </a:pPr>
            <a:r>
              <a:rPr lang="zh-CN" altLang="en-US" sz="2800" b="1">
                <a:solidFill>
                  <a:srgbClr val="D60093"/>
                </a:solidFill>
                <a:latin typeface="黑体" panose="02010609060101010101" pitchFamily="49" charset="-122"/>
                <a:ea typeface="黑体" panose="02010609060101010101" pitchFamily="49" charset="-122"/>
              </a:rPr>
              <a:t>潜水</a:t>
            </a:r>
            <a:r>
              <a:rPr lang="zh-CN" altLang="en-US" sz="2800" b="1">
                <a:latin typeface="黑体" panose="02010609060101010101" pitchFamily="49" charset="-122"/>
                <a:ea typeface="黑体" panose="02010609060101010101" pitchFamily="49" charset="-122"/>
              </a:rPr>
              <a:t>－位于第一个稳定隔水层以上的含在透水层中的能在重力作用下流动的地下水。此水层的水面称为潜水面。</a:t>
            </a:r>
            <a:r>
              <a:rPr lang="zh-CN" altLang="en-US" sz="2800" b="1">
                <a:solidFill>
                  <a:srgbClr val="D60093"/>
                </a:solidFill>
                <a:latin typeface="黑体" panose="02010609060101010101" pitchFamily="49" charset="-122"/>
                <a:ea typeface="黑体" panose="02010609060101010101" pitchFamily="49" charset="-122"/>
              </a:rPr>
              <a:t>潜水面与地表面的形态具有相似性。</a:t>
            </a:r>
          </a:p>
        </p:txBody>
      </p:sp>
      <p:pic>
        <p:nvPicPr>
          <p:cNvPr id="249864" name="Picture 8" descr="图形19">
            <a:extLst>
              <a:ext uri="{FF2B5EF4-FFF2-40B4-BE49-F238E27FC236}">
                <a16:creationId xmlns:a16="http://schemas.microsoft.com/office/drawing/2014/main" id="{75672886-245A-45BF-A598-C93A3C372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36838"/>
            <a:ext cx="6553200" cy="40640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49870" name="Rectangle 14">
            <a:extLst>
              <a:ext uri="{FF2B5EF4-FFF2-40B4-BE49-F238E27FC236}">
                <a16:creationId xmlns:a16="http://schemas.microsoft.com/office/drawing/2014/main" id="{2799B955-7EDA-445F-90FC-7EC60109E1FD}"/>
              </a:ext>
            </a:extLst>
          </p:cNvPr>
          <p:cNvSpPr>
            <a:spLocks noGrp="1" noRot="1" noChangeArrowheads="1"/>
          </p:cNvSpPr>
          <p:nvPr>
            <p:ph type="body" idx="1"/>
          </p:nvPr>
        </p:nvSpPr>
        <p:spPr>
          <a:xfrm>
            <a:off x="0" y="260350"/>
            <a:ext cx="8964613" cy="623888"/>
          </a:xfrm>
          <a:solidFill>
            <a:schemeClr val="bg1"/>
          </a:solidFill>
          <a:ln/>
          <a:extLst>
            <a:ext uri="{91240B29-F687-4F45-9708-019B960494DF}">
              <a14:hiddenLine xmlns:a14="http://schemas.microsoft.com/office/drawing/2010/main" w="38100" cmpd="sng">
                <a:solidFill>
                  <a:srgbClr val="FFFF00"/>
                </a:solidFill>
                <a:miter lim="800000"/>
                <a:headEnd/>
                <a:tailEnd/>
              </a14:hiddenLine>
            </a:ext>
          </a:extLst>
        </p:spPr>
        <p:txBody>
          <a:bodyPr/>
          <a:lstStyle/>
          <a:p>
            <a:pPr>
              <a:lnSpc>
                <a:spcPct val="80000"/>
              </a:lnSpc>
              <a:spcBef>
                <a:spcPct val="50000"/>
              </a:spcBef>
              <a:buFont typeface="Wingdings" panose="05000000000000000000" pitchFamily="2" charset="2"/>
              <a:buNone/>
            </a:pPr>
            <a:r>
              <a:rPr kumimoji="1" lang="zh-CN" altLang="en-US" sz="2400" b="1"/>
              <a:t>按埋藏条件划分，地下水可分为包气带水、潜水、承压水三类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9863">
                                            <p:txEl>
                                              <p:pRg st="0" end="0"/>
                                            </p:txEl>
                                          </p:spTgt>
                                        </p:tgtEl>
                                        <p:attrNameLst>
                                          <p:attrName>style.visibility</p:attrName>
                                        </p:attrNameLst>
                                      </p:cBhvr>
                                      <p:to>
                                        <p:strVal val="visible"/>
                                      </p:to>
                                    </p:set>
                                    <p:anim calcmode="lin" valueType="num">
                                      <p:cBhvr additive="base">
                                        <p:cTn id="7" dur="500" fill="hold"/>
                                        <p:tgtEl>
                                          <p:spTgt spid="2498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98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3" grpId="0" build="p"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3762" name="Object 2">
            <a:extLst>
              <a:ext uri="{FF2B5EF4-FFF2-40B4-BE49-F238E27FC236}">
                <a16:creationId xmlns:a16="http://schemas.microsoft.com/office/drawing/2014/main" id="{FF455B00-F546-43D8-8AD8-A58D16406336}"/>
              </a:ext>
            </a:extLst>
          </p:cNvPr>
          <p:cNvGraphicFramePr>
            <a:graphicFrameLocks noChangeAspect="1"/>
          </p:cNvGraphicFramePr>
          <p:nvPr/>
        </p:nvGraphicFramePr>
        <p:xfrm>
          <a:off x="4381500" y="3195638"/>
          <a:ext cx="381000" cy="466725"/>
        </p:xfrm>
        <a:graphic>
          <a:graphicData uri="http://schemas.openxmlformats.org/presentationml/2006/ole">
            <mc:AlternateContent xmlns:mc="http://schemas.openxmlformats.org/markup-compatibility/2006">
              <mc:Choice xmlns:v="urn:schemas-microsoft-com:vml" Requires="v">
                <p:oleObj spid="_x0000_s12289" name="包" r:id="rId3" imgW="380880" imgH="466560" progId="Package">
                  <p:embed/>
                </p:oleObj>
              </mc:Choice>
              <mc:Fallback>
                <p:oleObj name="包" r:id="rId3" imgW="380880" imgH="466560" progId="Package">
                  <p:embed/>
                  <p:pic>
                    <p:nvPicPr>
                      <p:cNvPr id="373762" name="Object 2">
                        <a:extLst>
                          <a:ext uri="{FF2B5EF4-FFF2-40B4-BE49-F238E27FC236}">
                            <a16:creationId xmlns:a16="http://schemas.microsoft.com/office/drawing/2014/main" id="{FF455B00-F546-43D8-8AD8-A58D16406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195638"/>
                        <a:ext cx="3810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3763" name="Rectangle 3">
            <a:extLst>
              <a:ext uri="{FF2B5EF4-FFF2-40B4-BE49-F238E27FC236}">
                <a16:creationId xmlns:a16="http://schemas.microsoft.com/office/drawing/2014/main" id="{8D92D9CC-02FE-4BD6-ACEB-C1272C9F1AC3}"/>
              </a:ext>
            </a:extLst>
          </p:cNvPr>
          <p:cNvSpPr>
            <a:spLocks noChangeArrowheads="1"/>
          </p:cNvSpPr>
          <p:nvPr/>
        </p:nvSpPr>
        <p:spPr bwMode="auto">
          <a:xfrm>
            <a:off x="971550" y="620713"/>
            <a:ext cx="7272338" cy="5976937"/>
          </a:xfrm>
          <a:prstGeom prst="rect">
            <a:avLst/>
          </a:prstGeom>
          <a:solidFill>
            <a:schemeClr val="bg1"/>
          </a:solidFill>
          <a:ln>
            <a:noFill/>
          </a:ln>
          <a:effectLst/>
          <a:extLst>
            <a:ext uri="{91240B29-F687-4F45-9708-019B960494DF}">
              <a14:hiddenLine xmlns:a14="http://schemas.microsoft.com/office/drawing/2010/main" w="381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常见的岩溶地貌：</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溶沟</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石芽</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石林</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落水洞</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溶斗</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峰林</a:t>
            </a: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溶原</a:t>
            </a:r>
          </a:p>
          <a:p>
            <a:pPr>
              <a:lnSpc>
                <a:spcPct val="80000"/>
              </a:lnSpc>
              <a:spcBef>
                <a:spcPct val="50000"/>
              </a:spcBef>
              <a:buClr>
                <a:schemeClr val="hlink"/>
              </a:buClr>
            </a:pPr>
            <a:endParaRPr kumimoji="0" lang="zh-CN" altLang="en-US" sz="2800" b="1">
              <a:solidFill>
                <a:schemeClr val="accent2"/>
              </a:solidFill>
              <a:latin typeface="黑体" panose="02010609060101010101" pitchFamily="49" charset="-122"/>
              <a:ea typeface="黑体" panose="02010609060101010101" pitchFamily="49" charset="-122"/>
            </a:endParaRPr>
          </a:p>
          <a:p>
            <a:pPr>
              <a:lnSpc>
                <a:spcPct val="80000"/>
              </a:lnSpc>
              <a:spcBef>
                <a:spcPct val="50000"/>
              </a:spcBef>
              <a:buClr>
                <a:schemeClr val="hlink"/>
              </a:buClr>
            </a:pPr>
            <a:r>
              <a:rPr kumimoji="0" lang="zh-CN" altLang="en-US" sz="2800" b="1">
                <a:solidFill>
                  <a:schemeClr val="accent2"/>
                </a:solidFill>
                <a:latin typeface="黑体" panose="02010609060101010101" pitchFamily="49" charset="-122"/>
                <a:ea typeface="黑体" panose="02010609060101010101" pitchFamily="49" charset="-122"/>
              </a:rPr>
              <a:t>  地下岩溶：溶洞</a:t>
            </a:r>
          </a:p>
        </p:txBody>
      </p:sp>
      <p:sp>
        <p:nvSpPr>
          <p:cNvPr id="373764" name="AutoShape 4">
            <a:extLst>
              <a:ext uri="{FF2B5EF4-FFF2-40B4-BE49-F238E27FC236}">
                <a16:creationId xmlns:a16="http://schemas.microsoft.com/office/drawing/2014/main" id="{E7A27CA7-BFFA-45CB-AAE6-EECCD5423A5B}"/>
              </a:ext>
            </a:extLst>
          </p:cNvPr>
          <p:cNvSpPr>
            <a:spLocks/>
          </p:cNvSpPr>
          <p:nvPr/>
        </p:nvSpPr>
        <p:spPr bwMode="auto">
          <a:xfrm>
            <a:off x="3132138" y="1268413"/>
            <a:ext cx="360362" cy="3600450"/>
          </a:xfrm>
          <a:prstGeom prst="leftBrace">
            <a:avLst>
              <a:gd name="adj1" fmla="val 83260"/>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765" name="Rectangle 5">
            <a:extLst>
              <a:ext uri="{FF2B5EF4-FFF2-40B4-BE49-F238E27FC236}">
                <a16:creationId xmlns:a16="http://schemas.microsoft.com/office/drawing/2014/main" id="{4B04C1C7-C626-444F-AE80-EE148CEB7C3E}"/>
              </a:ext>
            </a:extLst>
          </p:cNvPr>
          <p:cNvSpPr>
            <a:spLocks noChangeArrowheads="1"/>
          </p:cNvSpPr>
          <p:nvPr/>
        </p:nvSpPr>
        <p:spPr bwMode="auto">
          <a:xfrm>
            <a:off x="1331913" y="27813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accent2"/>
                </a:solidFill>
                <a:latin typeface="Arial Black" panose="020B0A04020102020204" pitchFamily="34" charset="0"/>
                <a:ea typeface="黑体" panose="02010609060101010101" pitchFamily="49" charset="-122"/>
              </a:rPr>
              <a:t>地表岩溶</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a:extLst>
              <a:ext uri="{FF2B5EF4-FFF2-40B4-BE49-F238E27FC236}">
                <a16:creationId xmlns:a16="http://schemas.microsoft.com/office/drawing/2014/main" id="{ADFD6F36-928F-4A3A-B7A6-328EA5ADA9D3}"/>
              </a:ext>
            </a:extLst>
          </p:cNvPr>
          <p:cNvSpPr>
            <a:spLocks noGrp="1" noRot="1" noChangeArrowheads="1"/>
          </p:cNvSpPr>
          <p:nvPr>
            <p:ph type="body" idx="1"/>
          </p:nvPr>
        </p:nvSpPr>
        <p:spPr>
          <a:xfrm>
            <a:off x="395288" y="1125538"/>
            <a:ext cx="8001000" cy="609600"/>
          </a:xfrm>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cmpd="sng">
                <a:solidFill>
                  <a:srgbClr val="FFFF00"/>
                </a:solidFill>
                <a:miter lim="800000"/>
                <a:headEnd/>
                <a:tailEnd/>
              </a14:hiddenLine>
            </a:ext>
          </a:extLst>
        </p:spPr>
        <p:txBody>
          <a:bodyPr/>
          <a:lstStyle/>
          <a:p>
            <a:pPr algn="ctr">
              <a:lnSpc>
                <a:spcPct val="90000"/>
              </a:lnSpc>
              <a:spcBef>
                <a:spcPct val="50000"/>
              </a:spcBef>
              <a:buFont typeface="Wingdings" panose="05000000000000000000" pitchFamily="2" charset="2"/>
              <a:buNone/>
            </a:pPr>
            <a:r>
              <a:rPr lang="zh-CN" altLang="en-US">
                <a:solidFill>
                  <a:srgbClr val="FF0000"/>
                </a:solidFill>
                <a:latin typeface="黑体" panose="02010609060101010101" pitchFamily="49" charset="-122"/>
                <a:ea typeface="黑体" panose="02010609060101010101" pitchFamily="49" charset="-122"/>
              </a:rPr>
              <a:t>岩 溶 作 用</a:t>
            </a:r>
          </a:p>
        </p:txBody>
      </p:sp>
      <p:sp>
        <p:nvSpPr>
          <p:cNvPr id="248840" name="AutoShape 8">
            <a:extLst>
              <a:ext uri="{FF2B5EF4-FFF2-40B4-BE49-F238E27FC236}">
                <a16:creationId xmlns:a16="http://schemas.microsoft.com/office/drawing/2014/main" id="{E6E45D99-EA8E-4612-8B3C-926AB03DEE39}"/>
              </a:ext>
            </a:extLst>
          </p:cNvPr>
          <p:cNvSpPr>
            <a:spLocks noChangeArrowheads="1"/>
          </p:cNvSpPr>
          <p:nvPr/>
        </p:nvSpPr>
        <p:spPr bwMode="auto">
          <a:xfrm>
            <a:off x="333375" y="1927225"/>
            <a:ext cx="7894638" cy="2252663"/>
          </a:xfrm>
          <a:prstGeom prst="roundRect">
            <a:avLst>
              <a:gd name="adj" fmla="val 16667"/>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38100">
                <a:pattFill prst="wdUpDiag">
                  <a:fgClr>
                    <a:srgbClr val="FF3300"/>
                  </a:fgClr>
                  <a:bgClr>
                    <a:srgbClr val="000099"/>
                  </a:bgClr>
                </a:patt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65000"/>
              <a:buFont typeface="Wingdings" panose="05000000000000000000" pitchFamily="2" charset="2"/>
              <a:buNone/>
            </a:pPr>
            <a:r>
              <a:rPr lang="zh-CN" altLang="en-US" sz="3200" b="1">
                <a:solidFill>
                  <a:srgbClr val="D60093"/>
                </a:solidFill>
                <a:latin typeface="黑体" panose="02010609060101010101" pitchFamily="49" charset="-122"/>
                <a:ea typeface="黑体" panose="02010609060101010101" pitchFamily="49" charset="-122"/>
              </a:rPr>
              <a:t>岩溶作用</a:t>
            </a:r>
            <a:r>
              <a:rPr lang="zh-CN" altLang="en-US" sz="3200" b="1">
                <a:latin typeface="黑体" panose="02010609060101010101" pitchFamily="49" charset="-122"/>
                <a:ea typeface="黑体" panose="02010609060101010101" pitchFamily="49" charset="-122"/>
              </a:rPr>
              <a:t>：</a:t>
            </a:r>
            <a:r>
              <a:rPr kumimoji="1" lang="zh-CN" altLang="en-US" sz="3200" b="1">
                <a:latin typeface="黑体" panose="02010609060101010101" pitchFamily="49" charset="-122"/>
                <a:ea typeface="黑体" panose="02010609060101010101" pitchFamily="49" charset="-122"/>
              </a:rPr>
              <a:t>是流水（地表水和地下水）对易溶岩石进行溶解、淋滤、冲刷等作用，在地表或地下形成的岩溶地貌景观的地质作用。岩溶地貌又称</a:t>
            </a:r>
            <a:r>
              <a:rPr lang="zh-CN" altLang="en-US" sz="3200" b="1">
                <a:solidFill>
                  <a:srgbClr val="D60093"/>
                </a:solidFill>
                <a:latin typeface="黑体" panose="02010609060101010101" pitchFamily="49" charset="-122"/>
                <a:ea typeface="黑体" panose="02010609060101010101" pitchFamily="49" charset="-122"/>
              </a:rPr>
              <a:t>喀斯特地貌</a:t>
            </a:r>
            <a:r>
              <a:rPr lang="zh-CN" altLang="en-US" sz="3200" b="1">
                <a:latin typeface="黑体" panose="02010609060101010101" pitchFamily="49" charset="-122"/>
                <a:ea typeface="黑体" panose="02010609060101010101" pitchFamily="49" charset="-122"/>
              </a:rPr>
              <a:t>。</a:t>
            </a:r>
          </a:p>
        </p:txBody>
      </p:sp>
      <p:graphicFrame>
        <p:nvGraphicFramePr>
          <p:cNvPr id="248841" name="Object 9">
            <a:extLst>
              <a:ext uri="{FF2B5EF4-FFF2-40B4-BE49-F238E27FC236}">
                <a16:creationId xmlns:a16="http://schemas.microsoft.com/office/drawing/2014/main" id="{CB2086AD-0354-41D2-A3F0-AF19CADF69B3}"/>
              </a:ext>
            </a:extLst>
          </p:cNvPr>
          <p:cNvGraphicFramePr>
            <a:graphicFrameLocks noChangeAspect="1"/>
          </p:cNvGraphicFramePr>
          <p:nvPr/>
        </p:nvGraphicFramePr>
        <p:xfrm>
          <a:off x="4381500" y="3195638"/>
          <a:ext cx="381000" cy="466725"/>
        </p:xfrm>
        <a:graphic>
          <a:graphicData uri="http://schemas.openxmlformats.org/presentationml/2006/ole">
            <mc:AlternateContent xmlns:mc="http://schemas.openxmlformats.org/markup-compatibility/2006">
              <mc:Choice xmlns:v="urn:schemas-microsoft-com:vml" Requires="v">
                <p:oleObj spid="_x0000_s13313" name="包" r:id="rId3" imgW="380880" imgH="466560" progId="Package">
                  <p:embed/>
                </p:oleObj>
              </mc:Choice>
              <mc:Fallback>
                <p:oleObj name="包" r:id="rId3" imgW="380880" imgH="466560" progId="Package">
                  <p:embed/>
                  <p:pic>
                    <p:nvPicPr>
                      <p:cNvPr id="248841" name="Object 9">
                        <a:extLst>
                          <a:ext uri="{FF2B5EF4-FFF2-40B4-BE49-F238E27FC236}">
                            <a16:creationId xmlns:a16="http://schemas.microsoft.com/office/drawing/2014/main" id="{CB2086AD-0354-41D2-A3F0-AF19CADF6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195638"/>
                        <a:ext cx="3810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179FCAE-317A-4FC2-A97D-E2DF5A30A42F}"/>
              </a:ext>
            </a:extLst>
          </p:cNvPr>
          <p:cNvSpPr>
            <a:spLocks noGrp="1" noRot="1" noChangeArrowheads="1"/>
          </p:cNvSpPr>
          <p:nvPr>
            <p:ph type="title"/>
          </p:nvPr>
        </p:nvSpPr>
        <p:spPr>
          <a:xfrm>
            <a:off x="755650" y="981075"/>
            <a:ext cx="7772400" cy="1006475"/>
          </a:xfrm>
        </p:spPr>
        <p:txBody>
          <a:bodyPr/>
          <a:lstStyle/>
          <a:p>
            <a:r>
              <a:rPr lang="zh-CN" altLang="en-US" sz="6000" b="1">
                <a:ea typeface="华文新魏" panose="02010800040101010101" pitchFamily="2" charset="-122"/>
              </a:rPr>
              <a:t>第二章 地球</a:t>
            </a:r>
            <a:endParaRPr lang="zh-CN" altLang="en-US" sz="6000" b="1">
              <a:solidFill>
                <a:srgbClr val="FF66FF"/>
              </a:solidFill>
              <a:ea typeface="华文新魏" panose="02010800040101010101" pitchFamily="2" charset="-122"/>
            </a:endParaRPr>
          </a:p>
        </p:txBody>
      </p:sp>
      <p:sp>
        <p:nvSpPr>
          <p:cNvPr id="118787" name="Rectangle 3">
            <a:extLst>
              <a:ext uri="{FF2B5EF4-FFF2-40B4-BE49-F238E27FC236}">
                <a16:creationId xmlns:a16="http://schemas.microsoft.com/office/drawing/2014/main" id="{2A9F6F7D-47EA-4156-8846-2C45EFFE4795}"/>
              </a:ext>
            </a:extLst>
          </p:cNvPr>
          <p:cNvSpPr>
            <a:spLocks noGrp="1" noRot="1" noChangeArrowheads="1"/>
          </p:cNvSpPr>
          <p:nvPr>
            <p:ph type="body" idx="1"/>
          </p:nvPr>
        </p:nvSpPr>
        <p:spPr>
          <a:xfrm>
            <a:off x="1619250" y="2205038"/>
            <a:ext cx="6985000" cy="3922712"/>
          </a:xfrm>
        </p:spPr>
        <p:txBody>
          <a:bodyPr/>
          <a:lstStyle/>
          <a:p>
            <a:pPr>
              <a:lnSpc>
                <a:spcPct val="110000"/>
              </a:lnSpc>
            </a:pPr>
            <a:r>
              <a:rPr lang="en-US" altLang="zh-CN" b="1">
                <a:latin typeface="方正魏碑简体" pitchFamily="2" charset="-122"/>
                <a:ea typeface="方正魏碑简体" pitchFamily="2" charset="-122"/>
              </a:rPr>
              <a:t>2.1 </a:t>
            </a:r>
            <a:r>
              <a:rPr lang="zh-CN" altLang="en-US" b="1">
                <a:latin typeface="方正魏碑简体" pitchFamily="2" charset="-122"/>
                <a:ea typeface="方正魏碑简体" pitchFamily="2" charset="-122"/>
              </a:rPr>
              <a:t>地球在太阳系中的位置</a:t>
            </a:r>
          </a:p>
          <a:p>
            <a:pPr>
              <a:lnSpc>
                <a:spcPct val="110000"/>
              </a:lnSpc>
            </a:pPr>
            <a:r>
              <a:rPr lang="en-US" altLang="zh-CN" b="1">
                <a:latin typeface="方正魏碑简体" pitchFamily="2" charset="-122"/>
                <a:ea typeface="方正魏碑简体" pitchFamily="2" charset="-122"/>
              </a:rPr>
              <a:t>2.2 </a:t>
            </a:r>
            <a:r>
              <a:rPr lang="zh-CN" altLang="en-US" b="1">
                <a:latin typeface="方正魏碑简体" pitchFamily="2" charset="-122"/>
                <a:ea typeface="方正魏碑简体" pitchFamily="2" charset="-122"/>
              </a:rPr>
              <a:t>地球的物理性质</a:t>
            </a:r>
          </a:p>
          <a:p>
            <a:pPr>
              <a:lnSpc>
                <a:spcPct val="110000"/>
              </a:lnSpc>
            </a:pPr>
            <a:r>
              <a:rPr lang="en-US" altLang="zh-CN" b="1">
                <a:latin typeface="方正魏碑简体" pitchFamily="2" charset="-122"/>
                <a:ea typeface="方正魏碑简体" pitchFamily="2" charset="-122"/>
              </a:rPr>
              <a:t>2.3 </a:t>
            </a:r>
            <a:r>
              <a:rPr lang="zh-CN" altLang="en-US" b="1">
                <a:latin typeface="方正魏碑简体" pitchFamily="2" charset="-122"/>
                <a:ea typeface="方正魏碑简体" pitchFamily="2" charset="-122"/>
              </a:rPr>
              <a:t>地球的内部圈层</a:t>
            </a:r>
          </a:p>
          <a:p>
            <a:pPr>
              <a:lnSpc>
                <a:spcPct val="110000"/>
              </a:lnSpc>
            </a:pPr>
            <a:r>
              <a:rPr lang="en-US" altLang="zh-CN" b="1">
                <a:latin typeface="方正魏碑简体" pitchFamily="2" charset="-122"/>
                <a:ea typeface="方正魏碑简体" pitchFamily="2" charset="-122"/>
              </a:rPr>
              <a:t>2.4 </a:t>
            </a:r>
            <a:r>
              <a:rPr lang="zh-CN" altLang="en-US" b="1">
                <a:latin typeface="方正魏碑简体" pitchFamily="2" charset="-122"/>
                <a:ea typeface="方正魏碑简体" pitchFamily="2" charset="-122"/>
              </a:rPr>
              <a:t>地球的外部圈层</a:t>
            </a:r>
          </a:p>
          <a:p>
            <a:pPr>
              <a:lnSpc>
                <a:spcPct val="110000"/>
              </a:lnSpc>
            </a:pPr>
            <a:r>
              <a:rPr lang="en-US" altLang="zh-CN" b="1">
                <a:latin typeface="方正魏碑简体" pitchFamily="2" charset="-122"/>
                <a:ea typeface="方正魏碑简体" pitchFamily="2" charset="-122"/>
              </a:rPr>
              <a:t>2.5 </a:t>
            </a:r>
            <a:r>
              <a:rPr lang="zh-CN" altLang="en-US" b="1">
                <a:latin typeface="方正魏碑简体" pitchFamily="2" charset="-122"/>
                <a:ea typeface="方正魏碑简体" pitchFamily="2" charset="-122"/>
              </a:rPr>
              <a:t>地球的表面形态特征</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9EB587F7-5638-48FA-BD01-01E577307703}"/>
              </a:ext>
            </a:extLst>
          </p:cNvPr>
          <p:cNvSpPr>
            <a:spLocks noGrp="1" noRot="1" noChangeArrowheads="1"/>
          </p:cNvSpPr>
          <p:nvPr>
            <p:ph type="title"/>
          </p:nvPr>
        </p:nvSpPr>
        <p:spPr>
          <a:xfrm>
            <a:off x="1249363" y="925513"/>
            <a:ext cx="6486525" cy="560387"/>
          </a:xfrm>
        </p:spPr>
        <p:txBody>
          <a:bodyPr/>
          <a:lstStyle/>
          <a:p>
            <a:r>
              <a:rPr lang="zh-CN" altLang="en-US" sz="4000" b="1">
                <a:solidFill>
                  <a:srgbClr val="FF0000"/>
                </a:solidFill>
              </a:rPr>
              <a:t>第十二章  冰川地质作用 </a:t>
            </a:r>
          </a:p>
        </p:txBody>
      </p:sp>
      <p:sp>
        <p:nvSpPr>
          <p:cNvPr id="231427" name="Rectangle 3">
            <a:extLst>
              <a:ext uri="{FF2B5EF4-FFF2-40B4-BE49-F238E27FC236}">
                <a16:creationId xmlns:a16="http://schemas.microsoft.com/office/drawing/2014/main" id="{6B893CD6-936B-44BF-BF41-28FD7ECC07E1}"/>
              </a:ext>
            </a:extLst>
          </p:cNvPr>
          <p:cNvSpPr>
            <a:spLocks noGrp="1" noRot="1" noChangeArrowheads="1"/>
          </p:cNvSpPr>
          <p:nvPr>
            <p:ph type="body" idx="1"/>
          </p:nvPr>
        </p:nvSpPr>
        <p:spPr>
          <a:xfrm>
            <a:off x="1835150" y="1844675"/>
            <a:ext cx="6048375" cy="4248150"/>
          </a:xfrm>
        </p:spPr>
        <p:txBody>
          <a:bodyPr/>
          <a:lstStyle/>
          <a:p>
            <a:pPr>
              <a:buFont typeface="Wingdings" panose="05000000000000000000" pitchFamily="2" charset="2"/>
              <a:buNone/>
            </a:pPr>
            <a:r>
              <a:rPr lang="en-US" altLang="zh-CN" b="1">
                <a:solidFill>
                  <a:srgbClr val="FF0000"/>
                </a:solidFill>
              </a:rPr>
              <a:t>12.1  </a:t>
            </a:r>
            <a:r>
              <a:rPr lang="zh-CN" altLang="en-US" b="1">
                <a:solidFill>
                  <a:srgbClr val="FF0000"/>
                </a:solidFill>
              </a:rPr>
              <a:t>冰川的形成</a:t>
            </a:r>
          </a:p>
          <a:p>
            <a:pPr>
              <a:buFont typeface="Wingdings" panose="05000000000000000000" pitchFamily="2" charset="2"/>
              <a:buNone/>
            </a:pPr>
            <a:r>
              <a:rPr lang="en-US" altLang="zh-CN" b="1">
                <a:solidFill>
                  <a:srgbClr val="FF0000"/>
                </a:solidFill>
              </a:rPr>
              <a:t>12.2  </a:t>
            </a:r>
            <a:r>
              <a:rPr lang="zh-CN" altLang="en-US" b="1">
                <a:solidFill>
                  <a:srgbClr val="FF0000"/>
                </a:solidFill>
              </a:rPr>
              <a:t>冰川的类型</a:t>
            </a:r>
          </a:p>
          <a:p>
            <a:pPr>
              <a:buFont typeface="Wingdings" panose="05000000000000000000" pitchFamily="2" charset="2"/>
              <a:buNone/>
            </a:pPr>
            <a:r>
              <a:rPr lang="en-US" altLang="zh-CN" b="1">
                <a:solidFill>
                  <a:srgbClr val="FF0000"/>
                </a:solidFill>
              </a:rPr>
              <a:t>12.3  </a:t>
            </a:r>
            <a:r>
              <a:rPr lang="zh-CN" altLang="en-US" b="1">
                <a:solidFill>
                  <a:srgbClr val="FF0000"/>
                </a:solidFill>
              </a:rPr>
              <a:t>冰川的运动　</a:t>
            </a:r>
          </a:p>
          <a:p>
            <a:pPr>
              <a:buFont typeface="Wingdings" panose="05000000000000000000" pitchFamily="2" charset="2"/>
              <a:buNone/>
            </a:pPr>
            <a:r>
              <a:rPr lang="en-US" altLang="zh-CN" b="1">
                <a:solidFill>
                  <a:srgbClr val="FF0000"/>
                </a:solidFill>
              </a:rPr>
              <a:t>12.4  </a:t>
            </a:r>
            <a:r>
              <a:rPr lang="zh-CN" altLang="en-US" b="1">
                <a:solidFill>
                  <a:srgbClr val="FF0000"/>
                </a:solidFill>
              </a:rPr>
              <a:t>冰川的剥蚀作用</a:t>
            </a:r>
          </a:p>
          <a:p>
            <a:pPr>
              <a:buFont typeface="Wingdings" panose="05000000000000000000" pitchFamily="2" charset="2"/>
              <a:buNone/>
            </a:pPr>
            <a:r>
              <a:rPr lang="en-US" altLang="zh-CN" b="1">
                <a:solidFill>
                  <a:srgbClr val="FF0000"/>
                </a:solidFill>
              </a:rPr>
              <a:t>12.5  </a:t>
            </a:r>
            <a:r>
              <a:rPr lang="zh-CN" altLang="en-US" b="1">
                <a:solidFill>
                  <a:srgbClr val="FF0000"/>
                </a:solidFill>
              </a:rPr>
              <a:t>冰川的搬运作用</a:t>
            </a:r>
          </a:p>
          <a:p>
            <a:pPr>
              <a:buFont typeface="Wingdings" panose="05000000000000000000" pitchFamily="2" charset="2"/>
              <a:buNone/>
            </a:pPr>
            <a:r>
              <a:rPr lang="en-US" altLang="zh-CN" b="1">
                <a:solidFill>
                  <a:srgbClr val="FF0000"/>
                </a:solidFill>
              </a:rPr>
              <a:t>12.6  </a:t>
            </a:r>
            <a:r>
              <a:rPr lang="zh-CN" altLang="en-US" b="1">
                <a:solidFill>
                  <a:srgbClr val="FF0000"/>
                </a:solidFill>
              </a:rPr>
              <a:t>冰川的堆积作用</a:t>
            </a:r>
          </a:p>
          <a:p>
            <a:pPr>
              <a:buFont typeface="Wingdings" panose="05000000000000000000" pitchFamily="2" charset="2"/>
              <a:buNone/>
            </a:pPr>
            <a:r>
              <a:rPr lang="en-US" altLang="zh-CN" b="1">
                <a:solidFill>
                  <a:srgbClr val="FF0000"/>
                </a:solidFill>
              </a:rPr>
              <a:t>12.7  </a:t>
            </a:r>
            <a:r>
              <a:rPr lang="zh-CN" altLang="en-US" b="1">
                <a:solidFill>
                  <a:srgbClr val="FF0000"/>
                </a:solidFill>
              </a:rPr>
              <a:t>地质历史中的冰川</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5DD9E880-A7F3-4C57-9BF2-42928D20E086}"/>
              </a:ext>
            </a:extLst>
          </p:cNvPr>
          <p:cNvSpPr>
            <a:spLocks noGrp="1" noRot="1" noChangeArrowheads="1"/>
          </p:cNvSpPr>
          <p:nvPr>
            <p:ph type="body" idx="1"/>
          </p:nvPr>
        </p:nvSpPr>
        <p:spPr>
          <a:xfrm>
            <a:off x="323850" y="1125538"/>
            <a:ext cx="8496300" cy="5257800"/>
          </a:xfrm>
        </p:spPr>
        <p:txBody>
          <a:bodyPr/>
          <a:lstStyle/>
          <a:p>
            <a:pPr>
              <a:buFont typeface="Wingdings" panose="05000000000000000000" pitchFamily="2" charset="2"/>
              <a:buNone/>
            </a:pPr>
            <a:r>
              <a:rPr lang="zh-CN" altLang="en-US" sz="3600" b="1">
                <a:solidFill>
                  <a:srgbClr val="FF0000"/>
                </a:solidFill>
                <a:ea typeface="黑体" panose="02010609060101010101" pitchFamily="49" charset="-122"/>
              </a:rPr>
              <a:t>冰川的运动速度的影响因素：</a:t>
            </a:r>
          </a:p>
          <a:p>
            <a:pPr lvl="2"/>
            <a:r>
              <a:rPr lang="zh-CN" altLang="en-US" sz="3200" b="1">
                <a:solidFill>
                  <a:srgbClr val="D60093"/>
                </a:solidFill>
                <a:ea typeface="黑体" panose="02010609060101010101" pitchFamily="49" charset="-122"/>
              </a:rPr>
              <a:t>冰川厚度</a:t>
            </a:r>
            <a:r>
              <a:rPr lang="zh-CN" altLang="en-US" sz="3200" b="1">
                <a:ea typeface="黑体" panose="02010609060101010101" pitchFamily="49" charset="-122"/>
              </a:rPr>
              <a:t>、温度、冰床的坡度、地面的光滑度、降雨量的大小。</a:t>
            </a:r>
          </a:p>
          <a:p>
            <a:pPr lvl="2"/>
            <a:r>
              <a:rPr lang="zh-CN" altLang="en-US" sz="3200" b="1">
                <a:ea typeface="黑体" panose="02010609060101010101" pitchFamily="49" charset="-122"/>
              </a:rPr>
              <a:t>在冰川不同部位，速度不同：冰川表面流速在中央附近最快而在两侧逐渐减慢；在剖面上，表层冰运动最快，随着深度增加，受冰床磨擦力作用使运动速度减慢。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4498">
                                            <p:txEl>
                                              <p:pRg st="1" end="1"/>
                                            </p:txEl>
                                          </p:spTgt>
                                        </p:tgtEl>
                                        <p:attrNameLst>
                                          <p:attrName>style.visibility</p:attrName>
                                        </p:attrNameLst>
                                      </p:cBhvr>
                                      <p:to>
                                        <p:strVal val="visible"/>
                                      </p:to>
                                    </p:set>
                                    <p:anim calcmode="lin" valueType="num">
                                      <p:cBhvr additive="base">
                                        <p:cTn id="7" dur="500" fill="hold"/>
                                        <p:tgtEl>
                                          <p:spTgt spid="23449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44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4498">
                                            <p:txEl>
                                              <p:pRg st="2" end="2"/>
                                            </p:txEl>
                                          </p:spTgt>
                                        </p:tgtEl>
                                        <p:attrNameLst>
                                          <p:attrName>style.visibility</p:attrName>
                                        </p:attrNameLst>
                                      </p:cBhvr>
                                      <p:to>
                                        <p:strVal val="visible"/>
                                      </p:to>
                                    </p:set>
                                    <p:anim calcmode="lin" valueType="num">
                                      <p:cBhvr additive="base">
                                        <p:cTn id="13" dur="500" fill="hold"/>
                                        <p:tgtEl>
                                          <p:spTgt spid="23449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44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3DC8940D-3ADB-4A79-A5E9-0F317A2E0944}"/>
              </a:ext>
            </a:extLst>
          </p:cNvPr>
          <p:cNvSpPr>
            <a:spLocks noGrp="1" noRot="1" noChangeArrowheads="1"/>
          </p:cNvSpPr>
          <p:nvPr>
            <p:ph type="title"/>
          </p:nvPr>
        </p:nvSpPr>
        <p:spPr>
          <a:xfrm>
            <a:off x="0" y="374650"/>
            <a:ext cx="7723188" cy="641350"/>
          </a:xfrm>
          <a:noFill/>
        </p:spPr>
        <p:txBody>
          <a:bodyPr/>
          <a:lstStyle/>
          <a:p>
            <a:r>
              <a:rPr lang="zh-CN" altLang="en-US" sz="3600"/>
              <a:t>冰川的剥蚀作用</a:t>
            </a:r>
            <a:endParaRPr lang="zh-CN" altLang="en-US" sz="3600" b="1"/>
          </a:p>
        </p:txBody>
      </p:sp>
      <p:sp>
        <p:nvSpPr>
          <p:cNvPr id="235523" name="Rectangle 3">
            <a:extLst>
              <a:ext uri="{FF2B5EF4-FFF2-40B4-BE49-F238E27FC236}">
                <a16:creationId xmlns:a16="http://schemas.microsoft.com/office/drawing/2014/main" id="{4CB24341-A022-45F4-8AEB-344B476A4C31}"/>
              </a:ext>
            </a:extLst>
          </p:cNvPr>
          <p:cNvSpPr>
            <a:spLocks noGrp="1" noRot="1" noChangeArrowheads="1"/>
          </p:cNvSpPr>
          <p:nvPr>
            <p:ph type="body" idx="1"/>
          </p:nvPr>
        </p:nvSpPr>
        <p:spPr>
          <a:xfrm>
            <a:off x="395288" y="1341438"/>
            <a:ext cx="8353425" cy="1366837"/>
          </a:xfrm>
        </p:spPr>
        <p:txBody>
          <a:bodyPr/>
          <a:lstStyle/>
          <a:p>
            <a:pPr>
              <a:buFont typeface="Wingdings" panose="05000000000000000000" pitchFamily="2" charset="2"/>
              <a:buNone/>
            </a:pPr>
            <a:r>
              <a:rPr lang="zh-CN" altLang="en-US" sz="3600" b="1">
                <a:latin typeface="黑体" panose="02010609060101010101" pitchFamily="49" charset="-122"/>
                <a:ea typeface="黑体" panose="02010609060101010101" pitchFamily="49" charset="-122"/>
              </a:rPr>
              <a:t>冰川的运动对冰床产生的破坏作用称为</a:t>
            </a:r>
            <a:r>
              <a:rPr lang="zh-CN" altLang="en-US" sz="3600" b="1">
                <a:solidFill>
                  <a:schemeClr val="hlink"/>
                </a:solidFill>
                <a:latin typeface="黑体" panose="02010609060101010101" pitchFamily="49" charset="-122"/>
                <a:ea typeface="黑体" panose="02010609060101010101" pitchFamily="49" charset="-122"/>
              </a:rPr>
              <a:t>刨蚀作用</a:t>
            </a:r>
            <a:r>
              <a:rPr lang="zh-CN" altLang="en-US" sz="3600" b="1">
                <a:latin typeface="黑体" panose="02010609060101010101" pitchFamily="49" charset="-122"/>
                <a:ea typeface="黑体" panose="02010609060101010101" pitchFamily="49" charset="-122"/>
              </a:rPr>
              <a:t>。</a:t>
            </a:r>
            <a:endParaRPr lang="zh-CN" altLang="en-US" sz="3600" b="1">
              <a:solidFill>
                <a:schemeClr val="tx2"/>
              </a:solidFill>
              <a:latin typeface="黑体" panose="02010609060101010101" pitchFamily="49" charset="-122"/>
              <a:ea typeface="黑体" panose="02010609060101010101" pitchFamily="49" charset="-122"/>
            </a:endParaRPr>
          </a:p>
        </p:txBody>
      </p:sp>
      <p:sp>
        <p:nvSpPr>
          <p:cNvPr id="235524" name="Rectangle 4">
            <a:extLst>
              <a:ext uri="{FF2B5EF4-FFF2-40B4-BE49-F238E27FC236}">
                <a16:creationId xmlns:a16="http://schemas.microsoft.com/office/drawing/2014/main" id="{95DE4561-B042-45B3-8427-8D164079E34A}"/>
              </a:ext>
            </a:extLst>
          </p:cNvPr>
          <p:cNvSpPr>
            <a:spLocks noChangeArrowheads="1"/>
          </p:cNvSpPr>
          <p:nvPr/>
        </p:nvSpPr>
        <p:spPr bwMode="auto">
          <a:xfrm>
            <a:off x="2916238" y="3068638"/>
            <a:ext cx="6227762"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D60093"/>
                </a:solidFill>
                <a:latin typeface="黑体" panose="02010609060101010101" pitchFamily="49" charset="-122"/>
                <a:ea typeface="黑体" panose="02010609060101010101" pitchFamily="49" charset="-122"/>
              </a:rPr>
              <a:t>拔蚀作用</a:t>
            </a:r>
            <a:r>
              <a:rPr lang="zh-CN" altLang="en-US" sz="2800" b="1">
                <a:solidFill>
                  <a:schemeClr val="hlink"/>
                </a:solidFill>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冰川运动时将冻结在冰川中的基岩岩石拔起的作用。</a:t>
            </a:r>
          </a:p>
        </p:txBody>
      </p:sp>
      <p:sp>
        <p:nvSpPr>
          <p:cNvPr id="235525" name="Rectangle 5">
            <a:extLst>
              <a:ext uri="{FF2B5EF4-FFF2-40B4-BE49-F238E27FC236}">
                <a16:creationId xmlns:a16="http://schemas.microsoft.com/office/drawing/2014/main" id="{43A6C4FE-7FE1-4645-81BB-A050BC7BD4A2}"/>
              </a:ext>
            </a:extLst>
          </p:cNvPr>
          <p:cNvSpPr>
            <a:spLocks noChangeArrowheads="1"/>
          </p:cNvSpPr>
          <p:nvPr/>
        </p:nvSpPr>
        <p:spPr bwMode="auto">
          <a:xfrm>
            <a:off x="2843213" y="4292600"/>
            <a:ext cx="56896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D60093"/>
                </a:solidFill>
                <a:latin typeface="黑体" panose="02010609060101010101" pitchFamily="49" charset="-122"/>
                <a:ea typeface="黑体" panose="02010609060101010101" pitchFamily="49" charset="-122"/>
              </a:rPr>
              <a:t>磨蚀作用</a:t>
            </a:r>
            <a:r>
              <a:rPr lang="zh-CN" altLang="en-US" sz="2800" b="1">
                <a:solidFill>
                  <a:schemeClr val="hlink"/>
                </a:solidFill>
                <a:latin typeface="黑体" panose="02010609060101010101" pitchFamily="49" charset="-122"/>
                <a:ea typeface="黑体" panose="02010609060101010101" pitchFamily="49" charset="-122"/>
              </a:rPr>
              <a:t> </a:t>
            </a:r>
            <a:r>
              <a:rPr lang="zh-CN" altLang="en-US" sz="2800" b="1">
                <a:latin typeface="黑体" panose="02010609060101010101" pitchFamily="49" charset="-122"/>
                <a:ea typeface="黑体" panose="02010609060101010101" pitchFamily="49" charset="-122"/>
              </a:rPr>
              <a:t>冰川运动时冰川中所冻结的岩石碎屑对基岩进行摩擦，使得基岩发生破坏的作用。</a:t>
            </a:r>
          </a:p>
        </p:txBody>
      </p:sp>
      <p:sp>
        <p:nvSpPr>
          <p:cNvPr id="235526" name="Rectangle 6">
            <a:extLst>
              <a:ext uri="{FF2B5EF4-FFF2-40B4-BE49-F238E27FC236}">
                <a16:creationId xmlns:a16="http://schemas.microsoft.com/office/drawing/2014/main" id="{8FA44F29-2A8D-4386-91D8-7D693276E4EA}"/>
              </a:ext>
            </a:extLst>
          </p:cNvPr>
          <p:cNvSpPr>
            <a:spLocks noChangeArrowheads="1"/>
          </p:cNvSpPr>
          <p:nvPr/>
        </p:nvSpPr>
        <p:spPr bwMode="auto">
          <a:xfrm>
            <a:off x="250825" y="3716338"/>
            <a:ext cx="223678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600" b="1">
                <a:solidFill>
                  <a:schemeClr val="hlink"/>
                </a:solidFill>
                <a:latin typeface="黑体" panose="02010609060101010101" pitchFamily="49" charset="-122"/>
                <a:ea typeface="黑体" panose="02010609060101010101" pitchFamily="49" charset="-122"/>
              </a:rPr>
              <a:t>刨蚀作用</a:t>
            </a:r>
          </a:p>
        </p:txBody>
      </p:sp>
      <p:sp>
        <p:nvSpPr>
          <p:cNvPr id="235527" name="AutoShape 7">
            <a:extLst>
              <a:ext uri="{FF2B5EF4-FFF2-40B4-BE49-F238E27FC236}">
                <a16:creationId xmlns:a16="http://schemas.microsoft.com/office/drawing/2014/main" id="{17AB98B2-C119-4970-9093-282D264EE50E}"/>
              </a:ext>
            </a:extLst>
          </p:cNvPr>
          <p:cNvSpPr>
            <a:spLocks/>
          </p:cNvSpPr>
          <p:nvPr/>
        </p:nvSpPr>
        <p:spPr bwMode="auto">
          <a:xfrm>
            <a:off x="2482850" y="3068638"/>
            <a:ext cx="288925" cy="2087562"/>
          </a:xfrm>
          <a:prstGeom prst="leftBrace">
            <a:avLst>
              <a:gd name="adj1" fmla="val 60211"/>
              <a:gd name="adj2" fmla="val 50000"/>
            </a:avLst>
          </a:prstGeom>
          <a:noFill/>
          <a:ln w="539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a:extLst>
              <a:ext uri="{FF2B5EF4-FFF2-40B4-BE49-F238E27FC236}">
                <a16:creationId xmlns:a16="http://schemas.microsoft.com/office/drawing/2014/main" id="{89591B76-DC69-4661-AB97-E30A1758F838}"/>
              </a:ext>
            </a:extLst>
          </p:cNvPr>
          <p:cNvSpPr>
            <a:spLocks noGrp="1" noRot="1" noChangeArrowheads="1"/>
          </p:cNvSpPr>
          <p:nvPr>
            <p:ph type="body" idx="1"/>
          </p:nvPr>
        </p:nvSpPr>
        <p:spPr>
          <a:xfrm>
            <a:off x="395288" y="1981200"/>
            <a:ext cx="8353425" cy="4114800"/>
          </a:xfrm>
        </p:spPr>
        <p:txBody>
          <a:bodyPr/>
          <a:lstStyle/>
          <a:p>
            <a:pPr>
              <a:lnSpc>
                <a:spcPct val="90000"/>
              </a:lnSpc>
              <a:buFont typeface="Wingdings" panose="05000000000000000000" pitchFamily="2" charset="2"/>
              <a:buNone/>
            </a:pPr>
            <a:r>
              <a:rPr lang="en-US" altLang="zh-CN" sz="2800" b="1">
                <a:latin typeface="黑体" panose="02010609060101010101" pitchFamily="49" charset="-122"/>
                <a:ea typeface="黑体" panose="02010609060101010101" pitchFamily="49" charset="-122"/>
              </a:rPr>
              <a:t>1</a:t>
            </a:r>
            <a:r>
              <a:rPr lang="zh-CN" altLang="en-US" sz="2800" b="1">
                <a:latin typeface="黑体" panose="02010609060101010101" pitchFamily="49" charset="-122"/>
                <a:ea typeface="黑体" panose="02010609060101010101" pitchFamily="49" charset="-122"/>
              </a:rPr>
              <a:t>、什么是冰碛物？</a:t>
            </a:r>
            <a:r>
              <a:rPr lang="zh-CN" altLang="en-US" sz="2800" b="1">
                <a:solidFill>
                  <a:srgbClr val="FF3399"/>
                </a:solidFill>
                <a:latin typeface="黑体" panose="02010609060101010101" pitchFamily="49" charset="-122"/>
                <a:ea typeface="黑体" panose="02010609060101010101" pitchFamily="49" charset="-122"/>
              </a:rPr>
              <a:t>冰碛物的特点</a:t>
            </a:r>
            <a:r>
              <a:rPr lang="zh-CN" altLang="en-US" sz="2800" b="1">
                <a:latin typeface="黑体" panose="02010609060101010101" pitchFamily="49" charset="-122"/>
                <a:ea typeface="黑体" panose="02010609060101010101" pitchFamily="49" charset="-122"/>
              </a:rPr>
              <a:t>。</a:t>
            </a:r>
          </a:p>
          <a:p>
            <a:pPr>
              <a:lnSpc>
                <a:spcPct val="90000"/>
              </a:lnSpc>
              <a:buFont typeface="Wingdings" panose="05000000000000000000" pitchFamily="2" charset="2"/>
              <a:buNone/>
            </a:pPr>
            <a:r>
              <a:rPr lang="en-US" altLang="zh-CN" sz="2800" b="1">
                <a:latin typeface="黑体" panose="02010609060101010101" pitchFamily="49" charset="-122"/>
                <a:ea typeface="黑体" panose="02010609060101010101" pitchFamily="49" charset="-122"/>
              </a:rPr>
              <a:t>2</a:t>
            </a:r>
            <a:r>
              <a:rPr lang="zh-CN" altLang="en-US" sz="2800" b="1">
                <a:latin typeface="黑体" panose="02010609060101010101" pitchFamily="49" charset="-122"/>
                <a:ea typeface="黑体" panose="02010609060101010101" pitchFamily="49" charset="-122"/>
              </a:rPr>
              <a:t>、如果地球上的冰川全部融化，会对海平面产生怎样的影响？－</a:t>
            </a:r>
            <a:r>
              <a:rPr lang="zh-CN" altLang="en-US" sz="2800" b="1">
                <a:solidFill>
                  <a:srgbClr val="D60093"/>
                </a:solidFill>
                <a:latin typeface="黑体" panose="02010609060101010101" pitchFamily="49" charset="-122"/>
                <a:ea typeface="黑体" panose="02010609060101010101" pitchFamily="49" charset="-122"/>
              </a:rPr>
              <a:t>海平面上升</a:t>
            </a:r>
            <a:r>
              <a:rPr lang="en-US" altLang="zh-CN" sz="2800" b="1">
                <a:solidFill>
                  <a:srgbClr val="D60093"/>
                </a:solidFill>
                <a:latin typeface="黑体" panose="02010609060101010101" pitchFamily="49" charset="-122"/>
                <a:ea typeface="黑体" panose="02010609060101010101" pitchFamily="49" charset="-122"/>
              </a:rPr>
              <a:t>70</a:t>
            </a:r>
            <a:r>
              <a:rPr lang="zh-CN" altLang="en-US" sz="2800" b="1">
                <a:solidFill>
                  <a:srgbClr val="D60093"/>
                </a:solidFill>
                <a:latin typeface="黑体" panose="02010609060101010101" pitchFamily="49" charset="-122"/>
                <a:ea typeface="黑体" panose="02010609060101010101" pitchFamily="49" charset="-122"/>
              </a:rPr>
              <a:t>米</a:t>
            </a:r>
            <a:r>
              <a:rPr lang="zh-CN" altLang="en-US" sz="2800" b="1">
                <a:latin typeface="黑体" panose="02010609060101010101" pitchFamily="49" charset="-122"/>
                <a:ea typeface="黑体" panose="02010609060101010101" pitchFamily="49" charset="-122"/>
              </a:rPr>
              <a:t>。</a:t>
            </a:r>
          </a:p>
          <a:p>
            <a:pPr>
              <a:lnSpc>
                <a:spcPct val="90000"/>
              </a:lnSpc>
              <a:buFont typeface="Wingdings" panose="05000000000000000000" pitchFamily="2" charset="2"/>
              <a:buNone/>
            </a:pPr>
            <a:r>
              <a:rPr lang="en-US" altLang="zh-CN" sz="2800" b="1">
                <a:latin typeface="黑体" panose="02010609060101010101" pitchFamily="49" charset="-122"/>
                <a:ea typeface="黑体" panose="02010609060101010101" pitchFamily="49" charset="-122"/>
              </a:rPr>
              <a:t>3</a:t>
            </a:r>
            <a:r>
              <a:rPr lang="zh-CN" altLang="en-US" sz="2800" b="1">
                <a:latin typeface="黑体" panose="02010609060101010101" pitchFamily="49" charset="-122"/>
                <a:ea typeface="黑体" panose="02010609060101010101" pitchFamily="49" charset="-122"/>
              </a:rPr>
              <a:t>、最近一次冰期何时结束的？－</a:t>
            </a:r>
            <a:r>
              <a:rPr lang="en-US" altLang="zh-CN" sz="2800" b="1">
                <a:solidFill>
                  <a:srgbClr val="D60093"/>
                </a:solidFill>
                <a:latin typeface="黑体" panose="02010609060101010101" pitchFamily="49" charset="-122"/>
                <a:ea typeface="黑体" panose="02010609060101010101" pitchFamily="49" charset="-122"/>
              </a:rPr>
              <a:t>1</a:t>
            </a:r>
            <a:r>
              <a:rPr lang="zh-CN" altLang="en-US" sz="2800" b="1">
                <a:solidFill>
                  <a:srgbClr val="D60093"/>
                </a:solidFill>
                <a:latin typeface="黑体" panose="02010609060101010101" pitchFamily="49" charset="-122"/>
                <a:ea typeface="黑体" panose="02010609060101010101" pitchFamily="49" charset="-122"/>
              </a:rPr>
              <a:t>万年</a:t>
            </a:r>
            <a:r>
              <a:rPr lang="zh-CN" altLang="en-US" sz="2800" b="1">
                <a:latin typeface="黑体" panose="02010609060101010101" pitchFamily="49" charset="-122"/>
                <a:ea typeface="黑体" panose="02010609060101010101" pitchFamily="49" charset="-122"/>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2D14E14C-EAF7-4724-8C92-A6241BD9C24C}"/>
              </a:ext>
            </a:extLst>
          </p:cNvPr>
          <p:cNvSpPr>
            <a:spLocks noGrp="1" noRot="1" noChangeArrowheads="1"/>
          </p:cNvSpPr>
          <p:nvPr>
            <p:ph type="body" sz="half" idx="1"/>
          </p:nvPr>
        </p:nvSpPr>
        <p:spPr>
          <a:xfrm>
            <a:off x="179388" y="836613"/>
            <a:ext cx="4321175" cy="4114800"/>
          </a:xfrm>
        </p:spPr>
        <p:txBody>
          <a:bodyPr/>
          <a:lstStyle/>
          <a:p>
            <a:pPr>
              <a:buFont typeface="Wingdings" panose="05000000000000000000" pitchFamily="2" charset="2"/>
              <a:buNone/>
            </a:pPr>
            <a:r>
              <a:rPr lang="zh-CN" altLang="en-US" b="1">
                <a:solidFill>
                  <a:schemeClr val="tx2"/>
                </a:solidFill>
              </a:rPr>
              <a:t>冰川的搬运作用           </a:t>
            </a:r>
          </a:p>
          <a:p>
            <a:pPr>
              <a:buFont typeface="Wingdings" panose="05000000000000000000" pitchFamily="2" charset="2"/>
              <a:buNone/>
            </a:pPr>
            <a:r>
              <a:rPr lang="zh-CN" altLang="en-US" b="1"/>
              <a:t>	所有被冰川搬运和沉积的松散碎屑物都称为</a:t>
            </a:r>
            <a:r>
              <a:rPr lang="zh-CN" altLang="en-US" b="1">
                <a:solidFill>
                  <a:srgbClr val="D60093"/>
                </a:solidFill>
              </a:rPr>
              <a:t>冰碛物</a:t>
            </a:r>
            <a:r>
              <a:rPr lang="zh-CN" altLang="en-US" b="1"/>
              <a:t>。</a:t>
            </a:r>
          </a:p>
          <a:p>
            <a:pPr>
              <a:buFont typeface="Wingdings" panose="05000000000000000000" pitchFamily="2" charset="2"/>
              <a:buNone/>
            </a:pPr>
            <a:r>
              <a:rPr lang="zh-CN" altLang="en-US" b="1"/>
              <a:t>	</a:t>
            </a:r>
          </a:p>
        </p:txBody>
      </p:sp>
      <p:graphicFrame>
        <p:nvGraphicFramePr>
          <p:cNvPr id="239619" name="Object 3">
            <a:extLst>
              <a:ext uri="{FF2B5EF4-FFF2-40B4-BE49-F238E27FC236}">
                <a16:creationId xmlns:a16="http://schemas.microsoft.com/office/drawing/2014/main" id="{1BE0A87A-1A5C-4DAF-8FCB-341BA765950C}"/>
              </a:ext>
            </a:extLst>
          </p:cNvPr>
          <p:cNvGraphicFramePr>
            <a:graphicFrameLocks noGrp="1" noChangeAspect="1"/>
          </p:cNvGraphicFramePr>
          <p:nvPr>
            <p:ph sz="half" idx="2"/>
          </p:nvPr>
        </p:nvGraphicFramePr>
        <p:xfrm>
          <a:off x="4741863" y="0"/>
          <a:ext cx="4402137" cy="6858000"/>
        </p:xfrm>
        <a:graphic>
          <a:graphicData uri="http://schemas.openxmlformats.org/presentationml/2006/ole">
            <mc:AlternateContent xmlns:mc="http://schemas.openxmlformats.org/markup-compatibility/2006">
              <mc:Choice xmlns:v="urn:schemas-microsoft-com:vml" Requires="v">
                <p:oleObj spid="_x0000_s14337" name="Image" r:id="rId3" imgW="0" imgH="0" progId="Photoshop.Image.5">
                  <p:embed/>
                </p:oleObj>
              </mc:Choice>
              <mc:Fallback>
                <p:oleObj name="Image" r:id="rId3" imgW="0" imgH="0" progId="Photoshop.Image.5">
                  <p:embed/>
                  <p:pic>
                    <p:nvPicPr>
                      <p:cNvPr id="239619" name="Object 3">
                        <a:extLst>
                          <a:ext uri="{FF2B5EF4-FFF2-40B4-BE49-F238E27FC236}">
                            <a16:creationId xmlns:a16="http://schemas.microsoft.com/office/drawing/2014/main" id="{1BE0A87A-1A5C-4DAF-8FCB-341BA7659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0"/>
                        <a:ext cx="44021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13BEBBE-B42D-4A36-8D98-70A3D286CB61}"/>
              </a:ext>
            </a:extLst>
          </p:cNvPr>
          <p:cNvSpPr>
            <a:spLocks noGrp="1" noRot="1" noChangeArrowheads="1"/>
          </p:cNvSpPr>
          <p:nvPr>
            <p:ph type="title"/>
          </p:nvPr>
        </p:nvSpPr>
        <p:spPr>
          <a:xfrm>
            <a:off x="1327150" y="1108075"/>
            <a:ext cx="6489700" cy="608013"/>
          </a:xfrm>
        </p:spPr>
        <p:txBody>
          <a:bodyPr/>
          <a:lstStyle/>
          <a:p>
            <a:r>
              <a:rPr lang="zh-CN" altLang="en-US" b="1">
                <a:solidFill>
                  <a:srgbClr val="FF0000"/>
                </a:solidFill>
                <a:ea typeface="黑体" panose="02010609060101010101" pitchFamily="49" charset="-122"/>
              </a:rPr>
              <a:t>第十三章</a:t>
            </a:r>
            <a:r>
              <a:rPr lang="zh-CN" altLang="en-US" b="1">
                <a:solidFill>
                  <a:srgbClr val="FF0000"/>
                </a:solidFill>
                <a:latin typeface="黑体" panose="02010609060101010101" pitchFamily="49" charset="-122"/>
                <a:ea typeface="黑体" panose="02010609060101010101" pitchFamily="49" charset="-122"/>
              </a:rPr>
              <a:t>海洋地质作用</a:t>
            </a:r>
          </a:p>
        </p:txBody>
      </p:sp>
      <p:sp>
        <p:nvSpPr>
          <p:cNvPr id="250883" name="Rectangle 3">
            <a:extLst>
              <a:ext uri="{FF2B5EF4-FFF2-40B4-BE49-F238E27FC236}">
                <a16:creationId xmlns:a16="http://schemas.microsoft.com/office/drawing/2014/main" id="{9BBF33AC-4050-46B3-A637-14A7549CCBAC}"/>
              </a:ext>
            </a:extLst>
          </p:cNvPr>
          <p:cNvSpPr>
            <a:spLocks noGrp="1" noRot="1" noChangeArrowheads="1"/>
          </p:cNvSpPr>
          <p:nvPr>
            <p:ph type="body" idx="1"/>
          </p:nvPr>
        </p:nvSpPr>
        <p:spPr>
          <a:xfrm>
            <a:off x="935038" y="2463800"/>
            <a:ext cx="7886700" cy="2635250"/>
          </a:xfrm>
        </p:spPr>
        <p:txBody>
          <a:bodyPr/>
          <a:lstStyle/>
          <a:p>
            <a:pPr algn="just">
              <a:lnSpc>
                <a:spcPct val="80000"/>
              </a:lnSpc>
              <a:buFont typeface="Wingdings" panose="05000000000000000000" pitchFamily="2" charset="2"/>
              <a:buNone/>
            </a:pPr>
            <a:r>
              <a:rPr lang="en-US" altLang="zh-CN" sz="4000" b="1">
                <a:solidFill>
                  <a:srgbClr val="FF0000"/>
                </a:solidFill>
                <a:latin typeface="黑体" panose="02010609060101010101" pitchFamily="49" charset="-122"/>
                <a:ea typeface="黑体" panose="02010609060101010101" pitchFamily="49" charset="-122"/>
              </a:rPr>
              <a:t>13.1 </a:t>
            </a:r>
            <a:r>
              <a:rPr lang="zh-CN" altLang="en-US" sz="4000" b="1">
                <a:solidFill>
                  <a:srgbClr val="FF0000"/>
                </a:solidFill>
                <a:latin typeface="黑体" panose="02010609060101010101" pitchFamily="49" charset="-122"/>
                <a:ea typeface="黑体" panose="02010609060101010101" pitchFamily="49" charset="-122"/>
              </a:rPr>
              <a:t>海洋环境特征</a:t>
            </a:r>
          </a:p>
          <a:p>
            <a:pPr algn="just">
              <a:lnSpc>
                <a:spcPct val="80000"/>
              </a:lnSpc>
              <a:buFont typeface="Wingdings" panose="05000000000000000000" pitchFamily="2" charset="2"/>
              <a:buNone/>
            </a:pPr>
            <a:r>
              <a:rPr lang="en-US" altLang="zh-CN" sz="4000" b="1">
                <a:solidFill>
                  <a:srgbClr val="FF0000"/>
                </a:solidFill>
                <a:latin typeface="黑体" panose="02010609060101010101" pitchFamily="49" charset="-122"/>
                <a:ea typeface="黑体" panose="02010609060101010101" pitchFamily="49" charset="-122"/>
              </a:rPr>
              <a:t>13.2 </a:t>
            </a:r>
            <a:r>
              <a:rPr lang="zh-CN" altLang="en-US" sz="4000" b="1">
                <a:solidFill>
                  <a:srgbClr val="FF0000"/>
                </a:solidFill>
                <a:latin typeface="黑体" panose="02010609060101010101" pitchFamily="49" charset="-122"/>
                <a:ea typeface="黑体" panose="02010609060101010101" pitchFamily="49" charset="-122"/>
              </a:rPr>
              <a:t>海水的剥蚀作用</a:t>
            </a:r>
          </a:p>
          <a:p>
            <a:pPr algn="just">
              <a:lnSpc>
                <a:spcPct val="80000"/>
              </a:lnSpc>
              <a:buFont typeface="Wingdings" panose="05000000000000000000" pitchFamily="2" charset="2"/>
              <a:buNone/>
            </a:pPr>
            <a:r>
              <a:rPr lang="en-US" altLang="zh-CN" sz="4000" b="1">
                <a:solidFill>
                  <a:srgbClr val="FF0000"/>
                </a:solidFill>
                <a:latin typeface="黑体" panose="02010609060101010101" pitchFamily="49" charset="-122"/>
                <a:ea typeface="黑体" panose="02010609060101010101" pitchFamily="49" charset="-122"/>
              </a:rPr>
              <a:t>13.3 </a:t>
            </a:r>
            <a:r>
              <a:rPr lang="zh-CN" altLang="en-US" sz="4000" b="1">
                <a:solidFill>
                  <a:srgbClr val="FF0000"/>
                </a:solidFill>
                <a:latin typeface="黑体" panose="02010609060101010101" pitchFamily="49" charset="-122"/>
                <a:ea typeface="黑体" panose="02010609060101010101" pitchFamily="49" charset="-122"/>
              </a:rPr>
              <a:t>海水的搬运作用</a:t>
            </a:r>
          </a:p>
          <a:p>
            <a:pPr algn="just">
              <a:lnSpc>
                <a:spcPct val="80000"/>
              </a:lnSpc>
              <a:buFont typeface="Wingdings" panose="05000000000000000000" pitchFamily="2" charset="2"/>
              <a:buNone/>
            </a:pPr>
            <a:r>
              <a:rPr lang="en-US" altLang="zh-CN" sz="4000" b="1">
                <a:solidFill>
                  <a:srgbClr val="FF0000"/>
                </a:solidFill>
                <a:latin typeface="黑体" panose="02010609060101010101" pitchFamily="49" charset="-122"/>
                <a:ea typeface="黑体" panose="02010609060101010101" pitchFamily="49" charset="-122"/>
              </a:rPr>
              <a:t>13.4 </a:t>
            </a:r>
            <a:r>
              <a:rPr lang="zh-CN" altLang="en-US" sz="4000" b="1">
                <a:solidFill>
                  <a:srgbClr val="FF0000"/>
                </a:solidFill>
                <a:latin typeface="黑体" panose="02010609060101010101" pitchFamily="49" charset="-122"/>
                <a:ea typeface="黑体" panose="02010609060101010101" pitchFamily="49" charset="-122"/>
              </a:rPr>
              <a:t>海水的沉积作用</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5C56F7CA-8FA2-47C5-B1AC-8F131F5184E9}"/>
              </a:ext>
            </a:extLst>
          </p:cNvPr>
          <p:cNvSpPr>
            <a:spLocks noGrp="1" noRot="1" noChangeArrowheads="1"/>
          </p:cNvSpPr>
          <p:nvPr>
            <p:ph type="body" idx="1"/>
          </p:nvPr>
        </p:nvSpPr>
        <p:spPr>
          <a:xfrm>
            <a:off x="323850" y="1071563"/>
            <a:ext cx="8351838" cy="2286000"/>
          </a:xfrm>
        </p:spPr>
        <p:txBody>
          <a:bodyPr/>
          <a:lstStyle/>
          <a:p>
            <a:pPr algn="just">
              <a:lnSpc>
                <a:spcPct val="90000"/>
              </a:lnSpc>
            </a:pPr>
            <a:r>
              <a:rPr lang="zh-CN" altLang="en-US" sz="2800" b="1">
                <a:latin typeface="黑体" panose="02010609060101010101" pitchFamily="49" charset="-122"/>
                <a:ea typeface="黑体" panose="02010609060101010101" pitchFamily="49" charset="-122"/>
              </a:rPr>
              <a:t>海浪：海水有规律的波状运动。</a:t>
            </a:r>
          </a:p>
          <a:p>
            <a:pPr lvl="1" algn="just">
              <a:lnSpc>
                <a:spcPct val="90000"/>
              </a:lnSpc>
            </a:pPr>
            <a:r>
              <a:rPr lang="zh-CN" altLang="en-US" b="1">
                <a:solidFill>
                  <a:srgbClr val="D60093"/>
                </a:solidFill>
                <a:latin typeface="黑体" panose="02010609060101010101" pitchFamily="49" charset="-122"/>
                <a:ea typeface="黑体" panose="02010609060101010101" pitchFamily="49" charset="-122"/>
              </a:rPr>
              <a:t>影响的水深相当于波长的一半</a:t>
            </a:r>
            <a:r>
              <a:rPr lang="zh-CN" altLang="en-US" b="1">
                <a:latin typeface="黑体" panose="02010609060101010101" pitchFamily="49" charset="-122"/>
                <a:ea typeface="黑体" panose="02010609060101010101" pitchFamily="49" charset="-122"/>
              </a:rPr>
              <a:t>，在正常情况下所影响的范围从低潮线到水深</a:t>
            </a:r>
            <a:r>
              <a:rPr lang="en-US" altLang="zh-CN" b="1">
                <a:latin typeface="黑体" panose="02010609060101010101" pitchFamily="49" charset="-122"/>
                <a:ea typeface="黑体" panose="02010609060101010101" pitchFamily="49" charset="-122"/>
              </a:rPr>
              <a:t>20m</a:t>
            </a:r>
            <a:r>
              <a:rPr lang="zh-CN" altLang="en-US" b="1">
                <a:latin typeface="黑体" panose="02010609060101010101" pitchFamily="49" charset="-122"/>
                <a:ea typeface="黑体" panose="02010609060101010101" pitchFamily="49" charset="-122"/>
              </a:rPr>
              <a:t>的范围，如果出现风暴浪，则可以影响到水深</a:t>
            </a:r>
            <a:r>
              <a:rPr lang="en-US" altLang="zh-CN" b="1">
                <a:latin typeface="黑体" panose="02010609060101010101" pitchFamily="49" charset="-122"/>
                <a:ea typeface="黑体" panose="02010609060101010101" pitchFamily="49" charset="-122"/>
              </a:rPr>
              <a:t>200m</a:t>
            </a:r>
            <a:r>
              <a:rPr lang="zh-CN" altLang="en-US" b="1">
                <a:latin typeface="黑体" panose="02010609060101010101" pitchFamily="49" charset="-122"/>
                <a:ea typeface="黑体" panose="02010609060101010101" pitchFamily="49" charset="-122"/>
              </a:rPr>
              <a:t>的范围。</a:t>
            </a:r>
          </a:p>
        </p:txBody>
      </p:sp>
      <p:sp>
        <p:nvSpPr>
          <p:cNvPr id="251907" name="Text Box 3">
            <a:extLst>
              <a:ext uri="{FF2B5EF4-FFF2-40B4-BE49-F238E27FC236}">
                <a16:creationId xmlns:a16="http://schemas.microsoft.com/office/drawing/2014/main" id="{2D21C3AA-BE58-414F-B546-55946B614721}"/>
              </a:ext>
            </a:extLst>
          </p:cNvPr>
          <p:cNvSpPr txBox="1">
            <a:spLocks noChangeArrowheads="1"/>
          </p:cNvSpPr>
          <p:nvPr/>
        </p:nvSpPr>
        <p:spPr bwMode="auto">
          <a:xfrm>
            <a:off x="304800" y="4572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US" altLang="en-US" sz="2400">
              <a:latin typeface="Times New Roman" panose="02020603050405020304" pitchFamily="18" charset="0"/>
            </a:endParaRPr>
          </a:p>
        </p:txBody>
      </p:sp>
      <p:graphicFrame>
        <p:nvGraphicFramePr>
          <p:cNvPr id="251909" name="Object 5">
            <a:extLst>
              <a:ext uri="{FF2B5EF4-FFF2-40B4-BE49-F238E27FC236}">
                <a16:creationId xmlns:a16="http://schemas.microsoft.com/office/drawing/2014/main" id="{2445AD28-44E1-4176-975C-C9E2093B5A3F}"/>
              </a:ext>
            </a:extLst>
          </p:cNvPr>
          <p:cNvGraphicFramePr>
            <a:graphicFrameLocks noChangeAspect="1"/>
          </p:cNvGraphicFramePr>
          <p:nvPr/>
        </p:nvGraphicFramePr>
        <p:xfrm>
          <a:off x="0" y="4191000"/>
          <a:ext cx="9144000" cy="2133600"/>
        </p:xfrm>
        <a:graphic>
          <a:graphicData uri="http://schemas.openxmlformats.org/presentationml/2006/ole">
            <mc:AlternateContent xmlns:mc="http://schemas.openxmlformats.org/markup-compatibility/2006">
              <mc:Choice xmlns:v="urn:schemas-microsoft-com:vml" Requires="v">
                <p:oleObj spid="_x0000_s15361" name="Image" r:id="rId3" imgW="0" imgH="0" progId="Photoshop.Image.5">
                  <p:embed/>
                </p:oleObj>
              </mc:Choice>
              <mc:Fallback>
                <p:oleObj name="Image" r:id="rId3" imgW="0" imgH="0" progId="Photoshop.Image.5">
                  <p:embed/>
                  <p:pic>
                    <p:nvPicPr>
                      <p:cNvPr id="251909" name="Object 5">
                        <a:extLst>
                          <a:ext uri="{FF2B5EF4-FFF2-40B4-BE49-F238E27FC236}">
                            <a16:creationId xmlns:a16="http://schemas.microsoft.com/office/drawing/2014/main" id="{2445AD28-44E1-4176-975C-C9E2093B5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91000"/>
                        <a:ext cx="9144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1910" name="Text Box 6">
            <a:extLst>
              <a:ext uri="{FF2B5EF4-FFF2-40B4-BE49-F238E27FC236}">
                <a16:creationId xmlns:a16="http://schemas.microsoft.com/office/drawing/2014/main" id="{ECE1EFDB-7EE1-4930-BF88-9C348E6C2B26}"/>
              </a:ext>
            </a:extLst>
          </p:cNvPr>
          <p:cNvSpPr txBox="1">
            <a:spLocks noChangeArrowheads="1"/>
          </p:cNvSpPr>
          <p:nvPr/>
        </p:nvSpPr>
        <p:spPr bwMode="auto">
          <a:xfrm>
            <a:off x="1187450" y="3644900"/>
            <a:ext cx="7488238" cy="4572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hlink"/>
                </a:solidFill>
                <a:latin typeface="黑体" panose="02010609060101010101" pitchFamily="49" charset="-122"/>
                <a:ea typeface="黑体" panose="02010609060101010101" pitchFamily="49" charset="-122"/>
              </a:rPr>
              <a:t>破浪区         不对称浪区           对称浪区</a:t>
            </a:r>
          </a:p>
        </p:txBody>
      </p:sp>
      <p:sp>
        <p:nvSpPr>
          <p:cNvPr id="251911" name="Line 7">
            <a:extLst>
              <a:ext uri="{FF2B5EF4-FFF2-40B4-BE49-F238E27FC236}">
                <a16:creationId xmlns:a16="http://schemas.microsoft.com/office/drawing/2014/main" id="{528EC297-F8F3-4A9E-A381-E96E657FE45A}"/>
              </a:ext>
            </a:extLst>
          </p:cNvPr>
          <p:cNvSpPr>
            <a:spLocks noChangeShapeType="1"/>
          </p:cNvSpPr>
          <p:nvPr/>
        </p:nvSpPr>
        <p:spPr bwMode="auto">
          <a:xfrm>
            <a:off x="3276600" y="4343400"/>
            <a:ext cx="0" cy="53340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2" name="Line 8">
            <a:extLst>
              <a:ext uri="{FF2B5EF4-FFF2-40B4-BE49-F238E27FC236}">
                <a16:creationId xmlns:a16="http://schemas.microsoft.com/office/drawing/2014/main" id="{D1587B82-BD74-4BC6-9C76-051C283A38A9}"/>
              </a:ext>
            </a:extLst>
          </p:cNvPr>
          <p:cNvSpPr>
            <a:spLocks noChangeShapeType="1"/>
          </p:cNvSpPr>
          <p:nvPr/>
        </p:nvSpPr>
        <p:spPr bwMode="auto">
          <a:xfrm>
            <a:off x="5867400" y="4343400"/>
            <a:ext cx="0" cy="53340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3" name="Text Box 9">
            <a:extLst>
              <a:ext uri="{FF2B5EF4-FFF2-40B4-BE49-F238E27FC236}">
                <a16:creationId xmlns:a16="http://schemas.microsoft.com/office/drawing/2014/main" id="{169C76D7-4C6A-469F-B418-710A3D78266B}"/>
              </a:ext>
            </a:extLst>
          </p:cNvPr>
          <p:cNvSpPr txBox="1">
            <a:spLocks noChangeArrowheads="1"/>
          </p:cNvSpPr>
          <p:nvPr/>
        </p:nvSpPr>
        <p:spPr bwMode="auto">
          <a:xfrm>
            <a:off x="6732588" y="6165850"/>
            <a:ext cx="1835150" cy="39687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solidFill>
                  <a:schemeClr val="hlink"/>
                </a:solidFill>
                <a:latin typeface="黑体" panose="02010609060101010101" pitchFamily="49" charset="-122"/>
                <a:ea typeface="黑体" panose="02010609060101010101" pitchFamily="49" charset="-122"/>
              </a:rPr>
              <a:t>大于</a:t>
            </a:r>
            <a:r>
              <a:rPr lang="en-US" altLang="zh-CN" sz="2000">
                <a:solidFill>
                  <a:schemeClr val="hlink"/>
                </a:solidFill>
                <a:latin typeface="黑体" panose="02010609060101010101" pitchFamily="49" charset="-122"/>
                <a:ea typeface="黑体" panose="02010609060101010101" pitchFamily="49" charset="-122"/>
              </a:rPr>
              <a:t>1/2</a:t>
            </a:r>
            <a:r>
              <a:rPr lang="zh-CN" altLang="en-US" sz="2000">
                <a:solidFill>
                  <a:schemeClr val="hlink"/>
                </a:solidFill>
                <a:latin typeface="黑体" panose="02010609060101010101" pitchFamily="49" charset="-122"/>
                <a:ea typeface="黑体" panose="02010609060101010101" pitchFamily="49" charset="-122"/>
              </a:rPr>
              <a:t>波长区</a:t>
            </a:r>
          </a:p>
        </p:txBody>
      </p:sp>
      <p:sp>
        <p:nvSpPr>
          <p:cNvPr id="251914" name="Text Box 10">
            <a:extLst>
              <a:ext uri="{FF2B5EF4-FFF2-40B4-BE49-F238E27FC236}">
                <a16:creationId xmlns:a16="http://schemas.microsoft.com/office/drawing/2014/main" id="{99E58EAE-0470-4ADA-91E3-847666206CA5}"/>
              </a:ext>
            </a:extLst>
          </p:cNvPr>
          <p:cNvSpPr txBox="1">
            <a:spLocks noChangeArrowheads="1"/>
          </p:cNvSpPr>
          <p:nvPr/>
        </p:nvSpPr>
        <p:spPr bwMode="auto">
          <a:xfrm>
            <a:off x="2916238" y="5876925"/>
            <a:ext cx="1835150" cy="39687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a:solidFill>
                  <a:schemeClr val="hlink"/>
                </a:solidFill>
                <a:latin typeface="黑体" panose="02010609060101010101" pitchFamily="49" charset="-122"/>
                <a:ea typeface="黑体" panose="02010609060101010101" pitchFamily="49" charset="-122"/>
              </a:rPr>
              <a:t>小于</a:t>
            </a:r>
            <a:r>
              <a:rPr lang="en-US" altLang="zh-CN" sz="2000">
                <a:solidFill>
                  <a:schemeClr val="hlink"/>
                </a:solidFill>
                <a:latin typeface="黑体" panose="02010609060101010101" pitchFamily="49" charset="-122"/>
                <a:ea typeface="黑体" panose="02010609060101010101" pitchFamily="49" charset="-122"/>
              </a:rPr>
              <a:t>1/2</a:t>
            </a:r>
            <a:r>
              <a:rPr lang="zh-CN" altLang="en-US" sz="2000">
                <a:solidFill>
                  <a:schemeClr val="hlink"/>
                </a:solidFill>
                <a:latin typeface="黑体" panose="02010609060101010101" pitchFamily="49" charset="-122"/>
                <a:ea typeface="黑体" panose="02010609060101010101" pitchFamily="49" charset="-122"/>
              </a:rPr>
              <a:t>波长区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51909"/>
                                        </p:tgtEl>
                                        <p:attrNameLst>
                                          <p:attrName>style.visibility</p:attrName>
                                        </p:attrNameLst>
                                      </p:cBhvr>
                                      <p:to>
                                        <p:strVal val="visible"/>
                                      </p:to>
                                    </p:set>
                                    <p:anim calcmode="lin" valueType="num">
                                      <p:cBhvr additive="base">
                                        <p:cTn id="7" dur="500" fill="hold"/>
                                        <p:tgtEl>
                                          <p:spTgt spid="251909"/>
                                        </p:tgtEl>
                                        <p:attrNameLst>
                                          <p:attrName>ppt_x</p:attrName>
                                        </p:attrNameLst>
                                      </p:cBhvr>
                                      <p:tavLst>
                                        <p:tav tm="0">
                                          <p:val>
                                            <p:strVal val="1+#ppt_w/2"/>
                                          </p:val>
                                        </p:tav>
                                        <p:tav tm="100000">
                                          <p:val>
                                            <p:strVal val="#ppt_x"/>
                                          </p:val>
                                        </p:tav>
                                      </p:tavLst>
                                    </p:anim>
                                    <p:anim calcmode="lin" valueType="num">
                                      <p:cBhvr additive="base">
                                        <p:cTn id="8" dur="500" fill="hold"/>
                                        <p:tgtEl>
                                          <p:spTgt spid="2519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0C57A70B-ECBB-415F-956A-694ED5D9B53A}"/>
              </a:ext>
            </a:extLst>
          </p:cNvPr>
          <p:cNvSpPr>
            <a:spLocks noGrp="1" noRot="1" noChangeArrowheads="1"/>
          </p:cNvSpPr>
          <p:nvPr>
            <p:ph type="body" idx="1"/>
          </p:nvPr>
        </p:nvSpPr>
        <p:spPr>
          <a:xfrm>
            <a:off x="250825" y="404813"/>
            <a:ext cx="8642350" cy="1658937"/>
          </a:xfrm>
        </p:spPr>
        <p:txBody>
          <a:bodyPr/>
          <a:lstStyle/>
          <a:p>
            <a:pPr>
              <a:spcBef>
                <a:spcPct val="0"/>
              </a:spcBef>
              <a:buClrTx/>
              <a:buFontTx/>
              <a:buNone/>
            </a:pPr>
            <a:r>
              <a:rPr lang="en-US" altLang="zh-CN" sz="2400">
                <a:solidFill>
                  <a:srgbClr val="D60093"/>
                </a:solidFill>
                <a:latin typeface="黑体" panose="02010609060101010101" pitchFamily="49" charset="-122"/>
                <a:ea typeface="黑体" panose="02010609060101010101" pitchFamily="49" charset="-122"/>
                <a:sym typeface="Stars1" pitchFamily="34" charset="2"/>
              </a:rPr>
              <a:t>	</a:t>
            </a:r>
            <a:r>
              <a:rPr lang="zh-CN" altLang="en-US" sz="2400">
                <a:solidFill>
                  <a:srgbClr val="D60093"/>
                </a:solidFill>
                <a:latin typeface="黑体" panose="02010609060101010101" pitchFamily="49" charset="-122"/>
                <a:ea typeface="黑体" panose="02010609060101010101" pitchFamily="49" charset="-122"/>
                <a:sym typeface="Stars1" pitchFamily="34" charset="2"/>
              </a:rPr>
              <a:t>浊流</a:t>
            </a:r>
            <a:r>
              <a:rPr lang="zh-CN" altLang="en-US" sz="2400">
                <a:latin typeface="黑体" panose="02010609060101010101" pitchFamily="49" charset="-122"/>
                <a:ea typeface="黑体" panose="02010609060101010101" pitchFamily="49" charset="-122"/>
                <a:sym typeface="Stars1" pitchFamily="34" charset="2"/>
              </a:rPr>
              <a:t>：由碎屑物和水混合而成的在盆地底部流动的重力流。于大陆坡上部或陆架，在地震、火山爆发或其他触发因素的作用下形成。 </a:t>
            </a:r>
            <a:endParaRPr lang="zh-CN" altLang="en-US" sz="2400">
              <a:latin typeface="黑体" panose="02010609060101010101" pitchFamily="49" charset="-122"/>
              <a:ea typeface="黑体" panose="02010609060101010101" pitchFamily="49" charset="-122"/>
            </a:endParaRPr>
          </a:p>
        </p:txBody>
      </p:sp>
      <p:sp>
        <p:nvSpPr>
          <p:cNvPr id="252931" name="Text Box 3">
            <a:extLst>
              <a:ext uri="{FF2B5EF4-FFF2-40B4-BE49-F238E27FC236}">
                <a16:creationId xmlns:a16="http://schemas.microsoft.com/office/drawing/2014/main" id="{01E2611D-8752-496A-83BF-B500A884DF85}"/>
              </a:ext>
            </a:extLst>
          </p:cNvPr>
          <p:cNvSpPr txBox="1">
            <a:spLocks noChangeArrowheads="1"/>
          </p:cNvSpPr>
          <p:nvPr/>
        </p:nvSpPr>
        <p:spPr bwMode="auto">
          <a:xfrm>
            <a:off x="136525" y="25558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252932" name="Text Box 4">
            <a:extLst>
              <a:ext uri="{FF2B5EF4-FFF2-40B4-BE49-F238E27FC236}">
                <a16:creationId xmlns:a16="http://schemas.microsoft.com/office/drawing/2014/main" id="{F3FF1CDB-9778-433F-94BE-F945BBD4A714}"/>
              </a:ext>
            </a:extLst>
          </p:cNvPr>
          <p:cNvSpPr txBox="1">
            <a:spLocks noChangeArrowheads="1"/>
          </p:cNvSpPr>
          <p:nvPr/>
        </p:nvSpPr>
        <p:spPr bwMode="auto">
          <a:xfrm>
            <a:off x="827088" y="1773238"/>
            <a:ext cx="8027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chemeClr val="tx2"/>
                </a:solidFill>
                <a:latin typeface="Times New Roman" panose="02020603050405020304" pitchFamily="18" charset="0"/>
                <a:sym typeface="Stars1" pitchFamily="34" charset="2"/>
              </a:rPr>
              <a:t> </a:t>
            </a:r>
            <a:endParaRPr kumimoji="1" lang="en-US" altLang="zh-CN" sz="2400" b="1">
              <a:latin typeface="宋体" panose="02010600030101010101" pitchFamily="2" charset="-122"/>
              <a:sym typeface="Stars1" pitchFamily="34" charset="2"/>
            </a:endParaRPr>
          </a:p>
        </p:txBody>
      </p:sp>
      <p:pic>
        <p:nvPicPr>
          <p:cNvPr id="252933" name="Picture 5" descr="13-6">
            <a:extLst>
              <a:ext uri="{FF2B5EF4-FFF2-40B4-BE49-F238E27FC236}">
                <a16:creationId xmlns:a16="http://schemas.microsoft.com/office/drawing/2014/main" id="{D4A31BC9-6EDE-4A56-AAB9-1CD935BC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038"/>
            <a:ext cx="9144000" cy="4446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D51A1532-615A-46B5-8BCF-6EAC3DE89E9C}"/>
              </a:ext>
            </a:extLst>
          </p:cNvPr>
          <p:cNvSpPr>
            <a:spLocks noGrp="1" noRot="1" noChangeArrowheads="1"/>
          </p:cNvSpPr>
          <p:nvPr>
            <p:ph type="title"/>
          </p:nvPr>
        </p:nvSpPr>
        <p:spPr>
          <a:xfrm>
            <a:off x="0" y="22225"/>
            <a:ext cx="4933950" cy="579438"/>
          </a:xfrm>
        </p:spPr>
        <p:txBody>
          <a:bodyPr/>
          <a:lstStyle/>
          <a:p>
            <a:r>
              <a:rPr lang="zh-CN" altLang="en-US" sz="3200" b="1">
                <a:solidFill>
                  <a:srgbClr val="FF0000"/>
                </a:solidFill>
                <a:ea typeface="黑体" panose="02010609060101010101" pitchFamily="49" charset="-122"/>
              </a:rPr>
              <a:t>海洋环境的分带</a:t>
            </a:r>
          </a:p>
        </p:txBody>
      </p:sp>
      <p:sp>
        <p:nvSpPr>
          <p:cNvPr id="254979" name="Rectangle 3">
            <a:extLst>
              <a:ext uri="{FF2B5EF4-FFF2-40B4-BE49-F238E27FC236}">
                <a16:creationId xmlns:a16="http://schemas.microsoft.com/office/drawing/2014/main" id="{EEF6CD0B-796D-4826-BCB1-6F36A317EF89}"/>
              </a:ext>
            </a:extLst>
          </p:cNvPr>
          <p:cNvSpPr>
            <a:spLocks noGrp="1" noRot="1" noChangeArrowheads="1"/>
          </p:cNvSpPr>
          <p:nvPr>
            <p:ph type="body" idx="1"/>
          </p:nvPr>
        </p:nvSpPr>
        <p:spPr>
          <a:xfrm>
            <a:off x="250825" y="692150"/>
            <a:ext cx="7772400" cy="1592263"/>
          </a:xfrm>
        </p:spPr>
        <p:txBody>
          <a:bodyPr/>
          <a:lstStyle/>
          <a:p>
            <a:r>
              <a:rPr lang="zh-CN" altLang="en-US" sz="2400" b="1">
                <a:ea typeface="黑体" panose="02010609060101010101" pitchFamily="49" charset="-122"/>
              </a:rPr>
              <a:t>根据海水的深度可将海洋环境划分为：滨海带、浅海带、半深海带及深海带。</a:t>
            </a:r>
          </a:p>
        </p:txBody>
      </p:sp>
      <p:sp>
        <p:nvSpPr>
          <p:cNvPr id="254980" name="Rectangle 4">
            <a:extLst>
              <a:ext uri="{FF2B5EF4-FFF2-40B4-BE49-F238E27FC236}">
                <a16:creationId xmlns:a16="http://schemas.microsoft.com/office/drawing/2014/main" id="{0904DE6C-5C6F-426C-9605-847C89A461BE}"/>
              </a:ext>
            </a:extLst>
          </p:cNvPr>
          <p:cNvSpPr>
            <a:spLocks noChangeArrowheads="1"/>
          </p:cNvSpPr>
          <p:nvPr/>
        </p:nvSpPr>
        <p:spPr bwMode="auto">
          <a:xfrm>
            <a:off x="4246563" y="4144963"/>
            <a:ext cx="9144000" cy="0"/>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5400000" scaled="1"/>
                </a:gra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254981" name="Picture 5" descr="13-7">
            <a:extLst>
              <a:ext uri="{FF2B5EF4-FFF2-40B4-BE49-F238E27FC236}">
                <a16:creationId xmlns:a16="http://schemas.microsoft.com/office/drawing/2014/main" id="{728AA056-1529-4BFE-BD18-2C3838CFA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41488"/>
            <a:ext cx="8135938" cy="511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94DD352D-A90A-4F33-BCFD-C7CD72160396}"/>
              </a:ext>
            </a:extLst>
          </p:cNvPr>
          <p:cNvSpPr>
            <a:spLocks noGrp="1" noRot="1" noChangeArrowheads="1"/>
          </p:cNvSpPr>
          <p:nvPr>
            <p:ph type="body" idx="1"/>
          </p:nvPr>
        </p:nvSpPr>
        <p:spPr>
          <a:xfrm>
            <a:off x="0" y="1336675"/>
            <a:ext cx="9144000" cy="1371600"/>
          </a:xfrm>
        </p:spPr>
        <p:txBody>
          <a:bodyPr/>
          <a:lstStyle/>
          <a:p>
            <a:pPr>
              <a:buClrTx/>
              <a:buFontTx/>
              <a:buNone/>
            </a:pPr>
            <a:r>
              <a:rPr lang="zh-CN" altLang="en-US" sz="2800">
                <a:solidFill>
                  <a:schemeClr val="tx2"/>
                </a:solidFill>
                <a:latin typeface="Courier New" panose="02070309020205020404" pitchFamily="49" charset="0"/>
              </a:rPr>
              <a:t>浅</a:t>
            </a:r>
            <a:r>
              <a:rPr lang="zh-CN" altLang="en-US" sz="2800">
                <a:solidFill>
                  <a:schemeClr val="tx2"/>
                </a:solidFill>
              </a:rPr>
              <a:t>海带的沉积作用</a:t>
            </a:r>
          </a:p>
        </p:txBody>
      </p:sp>
      <p:sp>
        <p:nvSpPr>
          <p:cNvPr id="257027" name="Text Box 3">
            <a:extLst>
              <a:ext uri="{FF2B5EF4-FFF2-40B4-BE49-F238E27FC236}">
                <a16:creationId xmlns:a16="http://schemas.microsoft.com/office/drawing/2014/main" id="{428DC4B4-75A4-4C02-BDC2-364046F9C05D}"/>
              </a:ext>
            </a:extLst>
          </p:cNvPr>
          <p:cNvSpPr txBox="1">
            <a:spLocks noChangeArrowheads="1"/>
          </p:cNvSpPr>
          <p:nvPr/>
        </p:nvSpPr>
        <p:spPr bwMode="auto">
          <a:xfrm>
            <a:off x="136525" y="2555875"/>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257028" name="Text Box 4">
            <a:extLst>
              <a:ext uri="{FF2B5EF4-FFF2-40B4-BE49-F238E27FC236}">
                <a16:creationId xmlns:a16="http://schemas.microsoft.com/office/drawing/2014/main" id="{25DC4AC1-1A48-4EEB-B1CD-64D8A1B36565}"/>
              </a:ext>
            </a:extLst>
          </p:cNvPr>
          <p:cNvSpPr txBox="1">
            <a:spLocks noChangeArrowheads="1"/>
          </p:cNvSpPr>
          <p:nvPr/>
        </p:nvSpPr>
        <p:spPr bwMode="auto">
          <a:xfrm>
            <a:off x="152400" y="2786063"/>
            <a:ext cx="8458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Courier New" panose="02070309020205020404" pitchFamily="49" charset="0"/>
              </a:rPr>
              <a:t>   </a:t>
            </a:r>
            <a:r>
              <a:rPr lang="zh-CN" altLang="en-US" sz="2800" b="1">
                <a:latin typeface="Courier New" panose="02070309020205020404" pitchFamily="49" charset="0"/>
              </a:rPr>
              <a:t>浅海是最重要的沉积区，</a:t>
            </a:r>
            <a:r>
              <a:rPr lang="en-US" altLang="zh-CN" sz="2800" b="1">
                <a:latin typeface="Courier New" panose="02070309020205020404" pitchFamily="49" charset="0"/>
              </a:rPr>
              <a:t>90%</a:t>
            </a:r>
            <a:r>
              <a:rPr lang="zh-CN" altLang="en-US" sz="2800" b="1">
                <a:latin typeface="Courier New" panose="02070309020205020404" pitchFamily="49" charset="0"/>
              </a:rPr>
              <a:t>以上的海洋生物集中在浅海区。来自大陆和由海水剥蚀海岸的物质绝大部分带到浅海带沉积。浅海带的沉积作用有</a:t>
            </a:r>
            <a:r>
              <a:rPr lang="zh-CN" altLang="en-US" sz="2800" b="1">
                <a:solidFill>
                  <a:schemeClr val="tx2"/>
                </a:solidFill>
                <a:latin typeface="Courier New" panose="02070309020205020404" pitchFamily="49" charset="0"/>
                <a:hlinkClick r:id="" action="ppaction://hlinkshowjump?jump=nextslide"/>
              </a:rPr>
              <a:t>机械沉积作用</a:t>
            </a:r>
            <a:r>
              <a:rPr lang="zh-CN" altLang="en-US" sz="2800" b="1">
                <a:solidFill>
                  <a:schemeClr val="tx2"/>
                </a:solidFill>
                <a:latin typeface="Courier New" panose="02070309020205020404" pitchFamily="49" charset="0"/>
              </a:rPr>
              <a:t>、化学沉积作用及生物沉积作用。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a:extLst>
              <a:ext uri="{FF2B5EF4-FFF2-40B4-BE49-F238E27FC236}">
                <a16:creationId xmlns:a16="http://schemas.microsoft.com/office/drawing/2014/main" id="{920E3CD4-8E33-42D1-B3BE-114835EC1D3D}"/>
              </a:ext>
            </a:extLst>
          </p:cNvPr>
          <p:cNvSpPr>
            <a:spLocks noGrp="1" noRot="1" noChangeArrowheads="1"/>
          </p:cNvSpPr>
          <p:nvPr>
            <p:ph type="body" idx="1"/>
          </p:nvPr>
        </p:nvSpPr>
        <p:spPr>
          <a:xfrm>
            <a:off x="539750" y="836613"/>
            <a:ext cx="8208963" cy="4176712"/>
          </a:xfrm>
        </p:spPr>
        <p:txBody>
          <a:bodyPr/>
          <a:lstStyle/>
          <a:p>
            <a:pPr>
              <a:lnSpc>
                <a:spcPct val="120000"/>
              </a:lnSpc>
              <a:buFont typeface="Wingdings" panose="05000000000000000000" pitchFamily="2" charset="2"/>
              <a:buNone/>
            </a:pPr>
            <a:r>
              <a:rPr lang="zh-CN" altLang="en-US" sz="2800" b="1">
                <a:latin typeface="黑体" panose="02010609060101010101" pitchFamily="49" charset="-122"/>
                <a:ea typeface="黑体" panose="02010609060101010101" pitchFamily="49" charset="-122"/>
              </a:rPr>
              <a:t>名词解释：</a:t>
            </a:r>
          </a:p>
          <a:p>
            <a:pPr>
              <a:lnSpc>
                <a:spcPct val="120000"/>
              </a:lnSpc>
              <a:buFont typeface="Wingdings" panose="05000000000000000000" pitchFamily="2" charset="2"/>
              <a:buNone/>
            </a:pPr>
            <a:r>
              <a:rPr lang="zh-CN" altLang="en-US" sz="2800">
                <a:solidFill>
                  <a:srgbClr val="D60093"/>
                </a:solidFill>
                <a:latin typeface="黑体" panose="02010609060101010101" pitchFamily="49" charset="-122"/>
                <a:ea typeface="黑体" panose="02010609060101010101" pitchFamily="49" charset="-122"/>
              </a:rPr>
              <a:t>地温梯度</a:t>
            </a:r>
            <a:r>
              <a:rPr lang="zh-CN" altLang="en-US" sz="2800">
                <a:latin typeface="黑体" panose="02010609060101010101" pitchFamily="49" charset="-122"/>
                <a:ea typeface="黑体" panose="02010609060101010101" pitchFamily="49" charset="-122"/>
              </a:rPr>
              <a:t>：也叫地热增温率，在单位深度内温度的增加量称为地热梯度，通常为</a:t>
            </a:r>
            <a:r>
              <a:rPr lang="en-US" altLang="zh-CN" sz="2800">
                <a:latin typeface="黑体" panose="02010609060101010101" pitchFamily="49" charset="-122"/>
                <a:ea typeface="黑体" panose="02010609060101010101" pitchFamily="49" charset="-122"/>
              </a:rPr>
              <a:t>30</a:t>
            </a:r>
            <a:r>
              <a:rPr lang="en-US" altLang="zh-CN" sz="2800">
                <a:latin typeface="宋体" panose="02010600030101010101" pitchFamily="2" charset="-122"/>
              </a:rPr>
              <a:t>°C</a:t>
            </a:r>
            <a:r>
              <a:rPr lang="en-US" altLang="zh-CN" sz="2800">
                <a:latin typeface="黑体" panose="02010609060101010101" pitchFamily="49" charset="-122"/>
                <a:ea typeface="黑体" panose="02010609060101010101" pitchFamily="49" charset="-122"/>
              </a:rPr>
              <a:t>/Km</a:t>
            </a:r>
            <a:r>
              <a:rPr lang="zh-CN" altLang="en-US" sz="2800">
                <a:latin typeface="黑体" panose="02010609060101010101" pitchFamily="49" charset="-122"/>
                <a:ea typeface="黑体" panose="02010609060101010101" pitchFamily="49" charset="-122"/>
              </a:rPr>
              <a:t>。</a:t>
            </a:r>
          </a:p>
          <a:p>
            <a:pPr>
              <a:buFont typeface="Wingdings" panose="05000000000000000000" pitchFamily="2" charset="2"/>
              <a:buNone/>
            </a:pPr>
            <a:r>
              <a:rPr lang="zh-CN" altLang="en-US" sz="2800">
                <a:solidFill>
                  <a:srgbClr val="D60093"/>
                </a:solidFill>
                <a:latin typeface="黑体" panose="02010609060101010101" pitchFamily="49" charset="-122"/>
                <a:ea typeface="黑体" panose="02010609060101010101" pitchFamily="49" charset="-122"/>
              </a:rPr>
              <a:t>岩石圈</a:t>
            </a:r>
            <a:r>
              <a:rPr lang="zh-CN" altLang="en-US" sz="2800">
                <a:latin typeface="黑体" panose="02010609060101010101" pitchFamily="49" charset="-122"/>
                <a:ea typeface="黑体" panose="02010609060101010101" pitchFamily="49" charset="-122"/>
              </a:rPr>
              <a:t>：软流圈上部的地球部分称为岩石圈。包括地壳和上地幔的固体物质。</a:t>
            </a:r>
          </a:p>
          <a:p>
            <a:pPr>
              <a:buFont typeface="Wingdings" panose="05000000000000000000" pitchFamily="2" charset="2"/>
              <a:buNone/>
            </a:pPr>
            <a:r>
              <a:rPr lang="zh-CN" altLang="en-US" sz="2800">
                <a:solidFill>
                  <a:srgbClr val="D60093"/>
                </a:solidFill>
                <a:latin typeface="黑体" panose="02010609060101010101" pitchFamily="49" charset="-122"/>
                <a:ea typeface="黑体" panose="02010609060101010101" pitchFamily="49" charset="-122"/>
              </a:rPr>
              <a:t>地壳</a:t>
            </a:r>
            <a:r>
              <a:rPr lang="zh-CN" altLang="en-US" sz="2800">
                <a:latin typeface="黑体" panose="02010609060101010101" pitchFamily="49" charset="-122"/>
                <a:ea typeface="黑体" panose="02010609060101010101" pitchFamily="49" charset="-122"/>
              </a:rPr>
              <a:t>：是固体地球的最外圈层，由岩石组成，是相对刚性的外壳。其下届为莫霍面与地幔分开，平均厚度</a:t>
            </a:r>
            <a:r>
              <a:rPr lang="en-US" altLang="zh-CN" sz="2800">
                <a:latin typeface="黑体" panose="02010609060101010101" pitchFamily="49" charset="-122"/>
                <a:ea typeface="黑体" panose="02010609060101010101" pitchFamily="49" charset="-122"/>
              </a:rPr>
              <a:t>16km</a:t>
            </a:r>
            <a:r>
              <a:rPr lang="zh-CN" altLang="en-US" sz="2800">
                <a:latin typeface="黑体" panose="02010609060101010101" pitchFamily="49" charset="-122"/>
                <a:ea typeface="黑体" panose="02010609060101010101" pitchFamily="49" charset="-122"/>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16892119-52FF-4EFF-8B20-4B104A66BDC3}"/>
              </a:ext>
            </a:extLst>
          </p:cNvPr>
          <p:cNvSpPr>
            <a:spLocks noGrp="1" noRot="1" noChangeArrowheads="1"/>
          </p:cNvSpPr>
          <p:nvPr>
            <p:ph type="body" idx="1"/>
          </p:nvPr>
        </p:nvSpPr>
        <p:spPr>
          <a:xfrm>
            <a:off x="250825" y="908050"/>
            <a:ext cx="8497888" cy="4465638"/>
          </a:xfrm>
        </p:spPr>
        <p:txBody>
          <a:bodyPr/>
          <a:lstStyle/>
          <a:p>
            <a:r>
              <a:rPr lang="zh-CN" altLang="en-US" sz="2800">
                <a:ea typeface="黑体" panose="02010609060101010101" pitchFamily="49" charset="-122"/>
              </a:rPr>
              <a:t>浅海大量沉积的是碳酸盐。</a:t>
            </a:r>
          </a:p>
          <a:p>
            <a:pPr lvl="1"/>
            <a:r>
              <a:rPr lang="zh-CN" altLang="en-US">
                <a:ea typeface="黑体" panose="02010609060101010101" pitchFamily="49" charset="-122"/>
              </a:rPr>
              <a:t>其原因有：胶体凝聚、压力减小或温度增高造成二氧化碳含量降低，碳酸钙达到过饱和以及生物的化学作用等。</a:t>
            </a:r>
          </a:p>
          <a:p>
            <a:pPr lvl="1"/>
            <a:r>
              <a:rPr lang="zh-CN" altLang="en-US">
                <a:ea typeface="黑体" panose="02010609060101010101" pitchFamily="49" charset="-122"/>
              </a:rPr>
              <a:t>当碳酸钙以动物碎片、岩屑或气泡为中心吸附沉积，呈同心圆状生长时，形成鲕状沉积物，成岩后形成</a:t>
            </a:r>
            <a:r>
              <a:rPr lang="zh-CN" altLang="en-US">
                <a:solidFill>
                  <a:srgbClr val="FF0000"/>
                </a:solidFill>
                <a:ea typeface="黑体" panose="02010609060101010101" pitchFamily="49" charset="-122"/>
              </a:rPr>
              <a:t>鲕状石灰岩、球粒状石灰岩。</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A0C04CF0-DD6C-48B3-BD5E-1716FBEDD0A6}"/>
              </a:ext>
            </a:extLst>
          </p:cNvPr>
          <p:cNvSpPr>
            <a:spLocks noGrp="1" noRot="1" noChangeArrowheads="1"/>
          </p:cNvSpPr>
          <p:nvPr>
            <p:ph type="body" idx="1"/>
          </p:nvPr>
        </p:nvSpPr>
        <p:spPr>
          <a:xfrm>
            <a:off x="0" y="1841500"/>
            <a:ext cx="9144000" cy="1371600"/>
          </a:xfrm>
        </p:spPr>
        <p:txBody>
          <a:bodyPr/>
          <a:lstStyle/>
          <a:p>
            <a:pPr>
              <a:lnSpc>
                <a:spcPct val="90000"/>
              </a:lnSpc>
              <a:buFont typeface="Wingdings" panose="05000000000000000000" pitchFamily="2" charset="2"/>
              <a:buNone/>
            </a:pPr>
            <a:r>
              <a:rPr lang="zh-CN" altLang="en-US" sz="2800">
                <a:solidFill>
                  <a:schemeClr val="tx2"/>
                </a:solidFill>
                <a:latin typeface="Courier New" panose="02070309020205020404" pitchFamily="49" charset="0"/>
              </a:rPr>
              <a:t>生物沉积作用</a:t>
            </a:r>
          </a:p>
        </p:txBody>
      </p:sp>
      <p:sp>
        <p:nvSpPr>
          <p:cNvPr id="265220" name="Rectangle 4">
            <a:extLst>
              <a:ext uri="{FF2B5EF4-FFF2-40B4-BE49-F238E27FC236}">
                <a16:creationId xmlns:a16="http://schemas.microsoft.com/office/drawing/2014/main" id="{788AC3ED-6554-4C34-87A6-672E481681DD}"/>
              </a:ext>
            </a:extLst>
          </p:cNvPr>
          <p:cNvSpPr>
            <a:spLocks noChangeArrowheads="1"/>
          </p:cNvSpPr>
          <p:nvPr/>
        </p:nvSpPr>
        <p:spPr bwMode="auto">
          <a:xfrm>
            <a:off x="539750" y="2708275"/>
            <a:ext cx="8064500"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r>
              <a:rPr lang="zh-CN" altLang="en-US" sz="2800">
                <a:solidFill>
                  <a:srgbClr val="D60093"/>
                </a:solidFill>
                <a:latin typeface="黑体" panose="02010609060101010101" pitchFamily="49" charset="-122"/>
                <a:ea typeface="黑体" panose="02010609060101010101" pitchFamily="49" charset="-122"/>
              </a:rPr>
              <a:t>浅海带</a:t>
            </a:r>
            <a:r>
              <a:rPr lang="zh-CN" altLang="en-US" sz="2800">
                <a:latin typeface="黑体" panose="02010609060101010101" pitchFamily="49" charset="-122"/>
                <a:ea typeface="黑体" panose="02010609060101010101" pitchFamily="49" charset="-122"/>
              </a:rPr>
              <a:t>的低等生物大量死亡堆积，经过复杂的物理、化学变化可形成石油和天然气，现代海洋的大陆架约有</a:t>
            </a:r>
            <a:r>
              <a:rPr lang="en-US" altLang="zh-CN" sz="2800">
                <a:solidFill>
                  <a:srgbClr val="FF0000"/>
                </a:solidFill>
                <a:latin typeface="黑体" panose="02010609060101010101" pitchFamily="49" charset="-122"/>
                <a:ea typeface="黑体" panose="02010609060101010101" pitchFamily="49" charset="-122"/>
              </a:rPr>
              <a:t>5.7%</a:t>
            </a:r>
            <a:r>
              <a:rPr lang="zh-CN" altLang="en-US" sz="2800">
                <a:latin typeface="黑体" panose="02010609060101010101" pitchFamily="49" charset="-122"/>
                <a:ea typeface="黑体" panose="02010609060101010101" pitchFamily="49" charset="-122"/>
              </a:rPr>
              <a:t>面积内已发现有石油的分布，如波斯湾地区已经发现</a:t>
            </a:r>
            <a:r>
              <a:rPr lang="en-US" altLang="zh-CN" sz="2800">
                <a:solidFill>
                  <a:srgbClr val="FF0000"/>
                </a:solidFill>
                <a:latin typeface="黑体" panose="02010609060101010101" pitchFamily="49" charset="-122"/>
                <a:ea typeface="黑体" panose="02010609060101010101" pitchFamily="49" charset="-122"/>
              </a:rPr>
              <a:t>30</a:t>
            </a:r>
            <a:r>
              <a:rPr lang="zh-CN" altLang="en-US" sz="2800">
                <a:solidFill>
                  <a:srgbClr val="FF0000"/>
                </a:solidFill>
                <a:latin typeface="黑体" panose="02010609060101010101" pitchFamily="49" charset="-122"/>
                <a:ea typeface="黑体" panose="02010609060101010101" pitchFamily="49" charset="-122"/>
              </a:rPr>
              <a:t>多个海底油田。</a:t>
            </a:r>
            <a:r>
              <a:rPr lang="zh-CN" altLang="en-US" sz="2800">
                <a:solidFill>
                  <a:srgbClr val="D60093"/>
                </a:solidFill>
                <a:latin typeface="黑体" panose="02010609060101010101" pitchFamily="49" charset="-122"/>
                <a:ea typeface="黑体" panose="02010609060101010101" pitchFamily="49" charset="-122"/>
              </a:rPr>
              <a:t>－海相石油。</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541F6FFA-8F92-4623-B808-7CE3DAE71B6D}"/>
              </a:ext>
            </a:extLst>
          </p:cNvPr>
          <p:cNvSpPr>
            <a:spLocks noChangeArrowheads="1"/>
          </p:cNvSpPr>
          <p:nvPr/>
        </p:nvSpPr>
        <p:spPr bwMode="auto">
          <a:xfrm>
            <a:off x="1042988" y="765175"/>
            <a:ext cx="705802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000" b="1">
                <a:solidFill>
                  <a:srgbClr val="FF0000"/>
                </a:solidFill>
                <a:ea typeface="黑体" panose="02010609060101010101" pitchFamily="49" charset="-122"/>
              </a:rPr>
              <a:t>第十四章</a:t>
            </a:r>
            <a:r>
              <a:rPr lang="zh-CN" altLang="en-US" sz="4000" b="1">
                <a:solidFill>
                  <a:srgbClr val="FF0000"/>
                </a:solidFill>
                <a:latin typeface="黑体" panose="02010609060101010101" pitchFamily="49" charset="-122"/>
                <a:ea typeface="黑体" panose="02010609060101010101" pitchFamily="49" charset="-122"/>
              </a:rPr>
              <a:t>湖泊和沼泽地质作用</a:t>
            </a:r>
          </a:p>
        </p:txBody>
      </p:sp>
      <p:sp>
        <p:nvSpPr>
          <p:cNvPr id="273411" name="Rectangle 3">
            <a:extLst>
              <a:ext uri="{FF2B5EF4-FFF2-40B4-BE49-F238E27FC236}">
                <a16:creationId xmlns:a16="http://schemas.microsoft.com/office/drawing/2014/main" id="{7C1A90B4-ED96-4C5E-B2D2-EA2AA5CE5EAD}"/>
              </a:ext>
            </a:extLst>
          </p:cNvPr>
          <p:cNvSpPr>
            <a:spLocks noChangeArrowheads="1"/>
          </p:cNvSpPr>
          <p:nvPr/>
        </p:nvSpPr>
        <p:spPr bwMode="auto">
          <a:xfrm>
            <a:off x="1547813" y="2492375"/>
            <a:ext cx="6840537" cy="2789238"/>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lnSpc>
                <a:spcPct val="80000"/>
              </a:lnSpc>
              <a:buFont typeface="Wingdings" panose="05000000000000000000" pitchFamily="2" charset="2"/>
              <a:buNone/>
            </a:pPr>
            <a:r>
              <a:rPr lang="en-US" altLang="zh-CN" sz="4000">
                <a:solidFill>
                  <a:srgbClr val="FF0000"/>
                </a:solidFill>
                <a:latin typeface="黑体" panose="02010609060101010101" pitchFamily="49" charset="-122"/>
                <a:ea typeface="黑体" panose="02010609060101010101" pitchFamily="49" charset="-122"/>
              </a:rPr>
              <a:t>14.1</a:t>
            </a:r>
            <a:r>
              <a:rPr lang="zh-CN" altLang="en-US">
                <a:solidFill>
                  <a:srgbClr val="FF0000"/>
                </a:solidFill>
                <a:latin typeface="黑体" panose="02010609060101010101" pitchFamily="49" charset="-122"/>
                <a:ea typeface="黑体" panose="02010609060101010101" pitchFamily="49" charset="-122"/>
              </a:rPr>
              <a:t>湖泊的成因与水动力</a:t>
            </a:r>
            <a:endParaRPr lang="zh-CN" altLang="en-US" sz="4000">
              <a:solidFill>
                <a:srgbClr val="FF0000"/>
              </a:solidFill>
              <a:latin typeface="黑体" panose="02010609060101010101" pitchFamily="49" charset="-122"/>
              <a:ea typeface="黑体" panose="02010609060101010101" pitchFamily="49" charset="-122"/>
            </a:endParaRPr>
          </a:p>
          <a:p>
            <a:pPr algn="just">
              <a:lnSpc>
                <a:spcPct val="80000"/>
              </a:lnSpc>
              <a:buFont typeface="Wingdings" panose="05000000000000000000" pitchFamily="2" charset="2"/>
              <a:buNone/>
            </a:pPr>
            <a:r>
              <a:rPr lang="en-US" altLang="zh-CN" sz="4000">
                <a:solidFill>
                  <a:srgbClr val="FF0000"/>
                </a:solidFill>
                <a:latin typeface="黑体" panose="02010609060101010101" pitchFamily="49" charset="-122"/>
                <a:ea typeface="黑体" panose="02010609060101010101" pitchFamily="49" charset="-122"/>
              </a:rPr>
              <a:t>14.2</a:t>
            </a:r>
            <a:r>
              <a:rPr lang="zh-CN" altLang="en-US">
                <a:solidFill>
                  <a:srgbClr val="FF0000"/>
                </a:solidFill>
                <a:latin typeface="黑体" panose="02010609060101010101" pitchFamily="49" charset="-122"/>
                <a:ea typeface="黑体" panose="02010609060101010101" pitchFamily="49" charset="-122"/>
              </a:rPr>
              <a:t>湖泊的地质作用</a:t>
            </a:r>
          </a:p>
          <a:p>
            <a:pPr algn="just">
              <a:lnSpc>
                <a:spcPct val="80000"/>
              </a:lnSpc>
              <a:buFont typeface="Wingdings" panose="05000000000000000000" pitchFamily="2" charset="2"/>
              <a:buNone/>
            </a:pPr>
            <a:r>
              <a:rPr lang="en-US" altLang="zh-CN" sz="4000">
                <a:solidFill>
                  <a:srgbClr val="FF0000"/>
                </a:solidFill>
                <a:latin typeface="黑体" panose="02010609060101010101" pitchFamily="49" charset="-122"/>
                <a:ea typeface="黑体" panose="02010609060101010101" pitchFamily="49" charset="-122"/>
              </a:rPr>
              <a:t>14.3</a:t>
            </a:r>
            <a:r>
              <a:rPr lang="zh-CN" altLang="en-US">
                <a:solidFill>
                  <a:srgbClr val="FF0000"/>
                </a:solidFill>
                <a:latin typeface="黑体" panose="02010609060101010101" pitchFamily="49" charset="-122"/>
                <a:ea typeface="黑体" panose="02010609060101010101" pitchFamily="49" charset="-122"/>
              </a:rPr>
              <a:t>沼泽的地质作用</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628A9737-61BC-4E4D-BA03-4D0A446813F7}"/>
              </a:ext>
            </a:extLst>
          </p:cNvPr>
          <p:cNvSpPr>
            <a:spLocks noGrp="1" noRot="1" noChangeArrowheads="1"/>
          </p:cNvSpPr>
          <p:nvPr>
            <p:ph type="body" idx="1"/>
          </p:nvPr>
        </p:nvSpPr>
        <p:spPr>
          <a:xfrm>
            <a:off x="323850" y="836613"/>
            <a:ext cx="8459788" cy="5410200"/>
          </a:xfrm>
        </p:spPr>
        <p:txBody>
          <a:bodyPr/>
          <a:lstStyle/>
          <a:p>
            <a:r>
              <a:rPr lang="zh-CN" altLang="en-US" sz="3600" b="1">
                <a:solidFill>
                  <a:schemeClr val="tx2"/>
                </a:solidFill>
              </a:rPr>
              <a:t>湖泊的生物沉积作用</a:t>
            </a:r>
          </a:p>
          <a:p>
            <a:pPr>
              <a:lnSpc>
                <a:spcPct val="110000"/>
              </a:lnSpc>
              <a:spcBef>
                <a:spcPct val="0"/>
              </a:spcBef>
              <a:buClrTx/>
              <a:buSzTx/>
              <a:buFontTx/>
              <a:buNone/>
            </a:pPr>
            <a:r>
              <a:rPr lang="zh-CN" altLang="en-US" b="1"/>
              <a:t>    </a:t>
            </a:r>
            <a:r>
              <a:rPr lang="zh-CN" altLang="en-US" sz="2800" b="1"/>
              <a:t>潮湿气候区的湖水中生物极为丰富</a:t>
            </a:r>
            <a:r>
              <a:rPr lang="en-US" altLang="zh-CN" sz="2800" b="1"/>
              <a:t>, </a:t>
            </a:r>
            <a:r>
              <a:rPr lang="zh-CN" altLang="en-US" sz="2800" b="1"/>
              <a:t>死亡后的生物尸体和湖泥堆积在湖底</a:t>
            </a:r>
            <a:r>
              <a:rPr lang="en-US" altLang="zh-CN" sz="2800" b="1"/>
              <a:t>, </a:t>
            </a:r>
            <a:r>
              <a:rPr lang="zh-CN" altLang="en-US" sz="2800" b="1"/>
              <a:t>在缺氧富</a:t>
            </a:r>
            <a:r>
              <a:rPr lang="en-US" altLang="zh-CN" sz="2800" b="1"/>
              <a:t>H</a:t>
            </a:r>
            <a:r>
              <a:rPr lang="en-US" altLang="zh-CN" sz="2800" b="1" baseline="-25000"/>
              <a:t>2</a:t>
            </a:r>
            <a:r>
              <a:rPr lang="en-US" altLang="zh-CN" sz="2800" b="1"/>
              <a:t>S</a:t>
            </a:r>
            <a:r>
              <a:rPr lang="zh-CN" altLang="en-US" sz="2800" b="1"/>
              <a:t>的环境中</a:t>
            </a:r>
            <a:r>
              <a:rPr lang="en-US" altLang="zh-CN" sz="2800" b="1"/>
              <a:t>, </a:t>
            </a:r>
            <a:r>
              <a:rPr lang="zh-CN" altLang="en-US" sz="2800" b="1"/>
              <a:t>经细菌分解和聚合等生物化学作用，与机械沉积的湖泥混在一起，形成一种呈黄褐色的富含沥青胶冻状粘泥，称为</a:t>
            </a:r>
            <a:r>
              <a:rPr lang="zh-CN" altLang="en-US" sz="2800" b="1">
                <a:solidFill>
                  <a:srgbClr val="FF0000"/>
                </a:solidFill>
              </a:rPr>
              <a:t>腐泥</a:t>
            </a:r>
            <a:r>
              <a:rPr lang="zh-CN" altLang="en-US" b="1"/>
              <a:t>。</a:t>
            </a:r>
          </a:p>
          <a:p>
            <a:pPr>
              <a:lnSpc>
                <a:spcPct val="110000"/>
              </a:lnSpc>
              <a:spcBef>
                <a:spcPct val="0"/>
              </a:spcBef>
              <a:buClrTx/>
              <a:buSzTx/>
              <a:buFontTx/>
              <a:buNone/>
            </a:pPr>
            <a:r>
              <a:rPr lang="zh-CN" altLang="en-US" b="1"/>
              <a:t>	</a:t>
            </a:r>
            <a:r>
              <a:rPr lang="zh-CN" altLang="en-US" sz="2800" b="1"/>
              <a:t>腐泥被泥沙掩埋后经成岩作用形成</a:t>
            </a:r>
            <a:r>
              <a:rPr lang="zh-CN" altLang="en-US" sz="2800" b="1">
                <a:solidFill>
                  <a:srgbClr val="FF0000"/>
                </a:solidFill>
              </a:rPr>
              <a:t>腐植煤</a:t>
            </a:r>
            <a:r>
              <a:rPr lang="zh-CN" altLang="en-US" sz="2800" b="1"/>
              <a:t>。腐泥中含矿物质数量大于</a:t>
            </a:r>
            <a:r>
              <a:rPr lang="en-US" altLang="zh-CN" sz="2800" b="1"/>
              <a:t>40%</a:t>
            </a:r>
            <a:r>
              <a:rPr lang="zh-CN" altLang="en-US" sz="2800" b="1"/>
              <a:t>者，称</a:t>
            </a:r>
            <a:r>
              <a:rPr lang="zh-CN" altLang="en-US" sz="2800" b="1">
                <a:solidFill>
                  <a:srgbClr val="FF0000"/>
                </a:solidFill>
              </a:rPr>
              <a:t>沥青粘土</a:t>
            </a:r>
            <a:r>
              <a:rPr lang="zh-CN" altLang="en-US" sz="2800" b="1"/>
              <a:t>，经成岩作用后则成为</a:t>
            </a:r>
            <a:r>
              <a:rPr lang="zh-CN" altLang="en-US" sz="2800" b="1">
                <a:solidFill>
                  <a:srgbClr val="FF0000"/>
                </a:solidFill>
              </a:rPr>
              <a:t>油页岩</a:t>
            </a:r>
            <a:r>
              <a:rPr lang="zh-CN" altLang="en-US" sz="2800" b="1"/>
              <a:t>。</a:t>
            </a:r>
          </a:p>
        </p:txBody>
      </p:sp>
      <p:sp>
        <p:nvSpPr>
          <p:cNvPr id="277507" name="Text Box 3">
            <a:extLst>
              <a:ext uri="{FF2B5EF4-FFF2-40B4-BE49-F238E27FC236}">
                <a16:creationId xmlns:a16="http://schemas.microsoft.com/office/drawing/2014/main" id="{534B26E3-2F8E-4EAA-B900-56A8D59EA9BC}"/>
              </a:ext>
            </a:extLst>
          </p:cNvPr>
          <p:cNvSpPr txBox="1">
            <a:spLocks noChangeArrowheads="1"/>
          </p:cNvSpPr>
          <p:nvPr/>
        </p:nvSpPr>
        <p:spPr bwMode="auto">
          <a:xfrm>
            <a:off x="136525" y="2590800"/>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C92983EE-7872-4998-B6DF-B5FD41EE838A}"/>
              </a:ext>
            </a:extLst>
          </p:cNvPr>
          <p:cNvSpPr>
            <a:spLocks noGrp="1" noRot="1" noChangeArrowheads="1"/>
          </p:cNvSpPr>
          <p:nvPr>
            <p:ph type="body" idx="1"/>
          </p:nvPr>
        </p:nvSpPr>
        <p:spPr>
          <a:xfrm>
            <a:off x="468313" y="836613"/>
            <a:ext cx="8281987" cy="5194300"/>
          </a:xfrm>
        </p:spPr>
        <p:txBody>
          <a:bodyPr/>
          <a:lstStyle/>
          <a:p>
            <a:pPr>
              <a:lnSpc>
                <a:spcPct val="120000"/>
              </a:lnSpc>
            </a:pPr>
            <a:r>
              <a:rPr lang="en-US" altLang="zh-CN" sz="2400"/>
              <a:t> </a:t>
            </a:r>
            <a:r>
              <a:rPr lang="zh-CN" altLang="en-US" sz="2400"/>
              <a:t>厚层</a:t>
            </a:r>
            <a:r>
              <a:rPr lang="zh-CN" altLang="en-US" sz="2400">
                <a:solidFill>
                  <a:srgbClr val="FF0000"/>
                </a:solidFill>
              </a:rPr>
              <a:t>腐泥</a:t>
            </a:r>
            <a:r>
              <a:rPr lang="zh-CN" altLang="en-US" sz="2400"/>
              <a:t>经深埋后</a:t>
            </a:r>
            <a:r>
              <a:rPr lang="en-US" altLang="zh-CN" sz="2400"/>
              <a:t>,</a:t>
            </a:r>
            <a:r>
              <a:rPr lang="zh-CN" altLang="en-US" sz="2400"/>
              <a:t>经细菌作用，有机质逐渐分解和合成为碳氢化合物（烃类），如</a:t>
            </a:r>
            <a:r>
              <a:rPr lang="zh-CN" altLang="en-US" sz="2400">
                <a:solidFill>
                  <a:srgbClr val="FF0000"/>
                </a:solidFill>
              </a:rPr>
              <a:t>沥青、干酪根</a:t>
            </a:r>
            <a:r>
              <a:rPr lang="zh-CN" altLang="en-US" sz="2400"/>
              <a:t>等。之后经过其他物理化学变化，最终可以形成</a:t>
            </a:r>
            <a:r>
              <a:rPr lang="zh-CN" altLang="en-US" sz="2400">
                <a:solidFill>
                  <a:srgbClr val="FF0000"/>
                </a:solidFill>
              </a:rPr>
              <a:t>石油</a:t>
            </a:r>
            <a:r>
              <a:rPr lang="zh-CN" altLang="en-US" sz="2400"/>
              <a:t>，若埋藏深度、压力大，地温超过</a:t>
            </a:r>
            <a:r>
              <a:rPr lang="en-US" altLang="zh-CN" sz="2400">
                <a:solidFill>
                  <a:schemeClr val="tx2"/>
                </a:solidFill>
              </a:rPr>
              <a:t>200℃ </a:t>
            </a:r>
            <a:r>
              <a:rPr lang="zh-CN" altLang="en-US" sz="2400">
                <a:solidFill>
                  <a:schemeClr val="tx2"/>
                </a:solidFill>
              </a:rPr>
              <a:t>，</a:t>
            </a:r>
            <a:r>
              <a:rPr lang="zh-CN" altLang="en-US" sz="2400"/>
              <a:t>石油则转化为</a:t>
            </a:r>
            <a:r>
              <a:rPr lang="zh-CN" altLang="en-US" sz="2400">
                <a:solidFill>
                  <a:srgbClr val="FF0000"/>
                </a:solidFill>
              </a:rPr>
              <a:t>天然气</a:t>
            </a:r>
            <a:r>
              <a:rPr lang="zh-CN" altLang="en-US" sz="2400"/>
              <a:t>。这些石油和天然气可运移至适当地方储集而形成极为重要的</a:t>
            </a:r>
            <a:r>
              <a:rPr lang="zh-CN" altLang="en-US" sz="2400">
                <a:solidFill>
                  <a:srgbClr val="FF0000"/>
                </a:solidFill>
              </a:rPr>
              <a:t>油气藏</a:t>
            </a:r>
            <a:r>
              <a:rPr lang="zh-CN" altLang="en-US" sz="2400"/>
              <a:t>。</a:t>
            </a:r>
          </a:p>
          <a:p>
            <a:pPr lvl="1">
              <a:lnSpc>
                <a:spcPct val="120000"/>
              </a:lnSpc>
            </a:pPr>
            <a:r>
              <a:rPr lang="zh-CN" altLang="en-US" sz="2400"/>
              <a:t>我国的</a:t>
            </a:r>
            <a:r>
              <a:rPr lang="zh-CN" altLang="en-US" sz="2400">
                <a:solidFill>
                  <a:srgbClr val="FF0000"/>
                </a:solidFill>
              </a:rPr>
              <a:t>大庆油田、胜利油田、大港油田</a:t>
            </a:r>
            <a:r>
              <a:rPr lang="zh-CN" altLang="en-US" sz="2400"/>
              <a:t>等主要是在</a:t>
            </a:r>
            <a:r>
              <a:rPr lang="zh-CN" altLang="en-US" sz="2400">
                <a:solidFill>
                  <a:srgbClr val="FF0000"/>
                </a:solidFill>
              </a:rPr>
              <a:t>陆相</a:t>
            </a:r>
            <a:r>
              <a:rPr lang="zh-CN" altLang="en-US" sz="2400"/>
              <a:t>湖沼或湖成三角洲环境中生成的。</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B763C010-49CB-4C92-8303-5359A90FA874}"/>
              </a:ext>
            </a:extLst>
          </p:cNvPr>
          <p:cNvSpPr>
            <a:spLocks noGrp="1" noRot="1" noChangeArrowheads="1"/>
          </p:cNvSpPr>
          <p:nvPr>
            <p:ph type="body" idx="1"/>
          </p:nvPr>
        </p:nvSpPr>
        <p:spPr>
          <a:xfrm>
            <a:off x="0" y="1484313"/>
            <a:ext cx="9144000" cy="625475"/>
          </a:xfrm>
        </p:spPr>
        <p:txBody>
          <a:bodyPr/>
          <a:lstStyle/>
          <a:p>
            <a:r>
              <a:rPr lang="zh-CN" altLang="en-US" b="1">
                <a:solidFill>
                  <a:schemeClr val="tx2"/>
                </a:solidFill>
              </a:rPr>
              <a:t>沼泽及成因</a:t>
            </a:r>
          </a:p>
          <a:p>
            <a:pPr algn="ctr">
              <a:spcBef>
                <a:spcPct val="0"/>
              </a:spcBef>
              <a:buClrTx/>
              <a:buSzTx/>
              <a:buFontTx/>
              <a:buNone/>
            </a:pPr>
            <a:endParaRPr lang="zh-CN" altLang="en-US" sz="2800" b="1">
              <a:solidFill>
                <a:schemeClr val="tx2"/>
              </a:solidFill>
            </a:endParaRPr>
          </a:p>
        </p:txBody>
      </p:sp>
      <p:sp>
        <p:nvSpPr>
          <p:cNvPr id="279555" name="Text Box 3">
            <a:extLst>
              <a:ext uri="{FF2B5EF4-FFF2-40B4-BE49-F238E27FC236}">
                <a16:creationId xmlns:a16="http://schemas.microsoft.com/office/drawing/2014/main" id="{3E9C34F8-D08D-4999-A02B-44B2F09B527E}"/>
              </a:ext>
            </a:extLst>
          </p:cNvPr>
          <p:cNvSpPr txBox="1">
            <a:spLocks noChangeArrowheads="1"/>
          </p:cNvSpPr>
          <p:nvPr/>
        </p:nvSpPr>
        <p:spPr bwMode="auto">
          <a:xfrm>
            <a:off x="136525" y="2590800"/>
            <a:ext cx="900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en-US" sz="2400">
              <a:latin typeface="Times New Roman" panose="02020603050405020304" pitchFamily="18" charset="0"/>
            </a:endParaRPr>
          </a:p>
        </p:txBody>
      </p:sp>
      <p:sp>
        <p:nvSpPr>
          <p:cNvPr id="279556" name="Text Box 4">
            <a:extLst>
              <a:ext uri="{FF2B5EF4-FFF2-40B4-BE49-F238E27FC236}">
                <a16:creationId xmlns:a16="http://schemas.microsoft.com/office/drawing/2014/main" id="{E89518E1-740D-442E-9205-404DE796D5E2}"/>
              </a:ext>
            </a:extLst>
          </p:cNvPr>
          <p:cNvSpPr txBox="1">
            <a:spLocks noChangeArrowheads="1"/>
          </p:cNvSpPr>
          <p:nvPr/>
        </p:nvSpPr>
        <p:spPr bwMode="auto">
          <a:xfrm>
            <a:off x="684213" y="2636838"/>
            <a:ext cx="75247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a:latin typeface="黑体" panose="02010609060101010101" pitchFamily="49" charset="-122"/>
                <a:ea typeface="黑体" panose="02010609060101010101" pitchFamily="49" charset="-122"/>
              </a:rPr>
              <a:t>陆地上湿度过剩、生长有特殊植物并有泥炭形成的地段称为</a:t>
            </a:r>
            <a:r>
              <a:rPr lang="zh-CN" altLang="en-US" sz="3200" b="1">
                <a:solidFill>
                  <a:srgbClr val="FF3399"/>
                </a:solidFill>
                <a:latin typeface="黑体" panose="02010609060101010101" pitchFamily="49" charset="-122"/>
                <a:ea typeface="黑体" panose="02010609060101010101" pitchFamily="49" charset="-122"/>
              </a:rPr>
              <a:t>沼泽</a:t>
            </a:r>
            <a:r>
              <a:rPr lang="zh-CN" altLang="en-US" sz="3200" b="1">
                <a:latin typeface="黑体" panose="02010609060101010101" pitchFamily="49" charset="-122"/>
                <a:ea typeface="黑体" panose="02010609060101010101" pitchFamily="49" charset="-122"/>
              </a:rPr>
              <a:t>。</a:t>
            </a:r>
            <a:endParaRPr lang="zh-CN" altLang="en-US" sz="2800" b="1">
              <a:latin typeface="黑体" panose="02010609060101010101" pitchFamily="49" charset="-122"/>
              <a:ea typeface="黑体" panose="02010609060101010101" pitchFamily="49" charset="-122"/>
            </a:endParaRPr>
          </a:p>
        </p:txBody>
      </p:sp>
      <p:sp>
        <p:nvSpPr>
          <p:cNvPr id="279557" name="Text Box 5">
            <a:extLst>
              <a:ext uri="{FF2B5EF4-FFF2-40B4-BE49-F238E27FC236}">
                <a16:creationId xmlns:a16="http://schemas.microsoft.com/office/drawing/2014/main" id="{E97C8AE2-9376-4860-AD75-9CDF04732707}"/>
              </a:ext>
            </a:extLst>
          </p:cNvPr>
          <p:cNvSpPr txBox="1">
            <a:spLocks noChangeArrowheads="1"/>
          </p:cNvSpPr>
          <p:nvPr/>
        </p:nvSpPr>
        <p:spPr bwMode="auto">
          <a:xfrm>
            <a:off x="4724400" y="44958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latin typeface="Times New Roman" panose="02020603050405020304" pitchFamily="18" charset="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a:extLst>
              <a:ext uri="{FF2B5EF4-FFF2-40B4-BE49-F238E27FC236}">
                <a16:creationId xmlns:a16="http://schemas.microsoft.com/office/drawing/2014/main" id="{FDCC12C1-F2F2-4BF1-963B-5F5C58374418}"/>
              </a:ext>
            </a:extLst>
          </p:cNvPr>
          <p:cNvSpPr txBox="1">
            <a:spLocks noChangeArrowheads="1"/>
          </p:cNvSpPr>
          <p:nvPr/>
        </p:nvSpPr>
        <p:spPr bwMode="auto">
          <a:xfrm>
            <a:off x="684213" y="2276475"/>
            <a:ext cx="8180387" cy="2560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spcBef>
                <a:spcPct val="20000"/>
              </a:spcBef>
              <a:buClr>
                <a:schemeClr val="tx2"/>
              </a:buClr>
              <a:buSzPct val="75000"/>
              <a:buFont typeface="Wingdings" panose="05000000000000000000" pitchFamily="2" charset="2"/>
              <a:buNone/>
            </a:pPr>
            <a:r>
              <a:rPr lang="zh-CN" altLang="en-US" sz="3600" b="1">
                <a:solidFill>
                  <a:schemeClr val="tx2"/>
                </a:solidFill>
                <a:latin typeface="黑体" panose="02010609060101010101" pitchFamily="49" charset="-122"/>
                <a:ea typeface="黑体" panose="02010609060101010101" pitchFamily="49" charset="-122"/>
              </a:rPr>
              <a:t>风的地质作用是指风及其所携带的碎屑物对地表岩石造成破坏，使之破裂、粉碎、磨蚀，并把地表的松散物质搬运到其他地方沉积下来，形成特殊的地貌景观。风的这些作用过程统称</a:t>
            </a:r>
            <a:r>
              <a:rPr lang="zh-CN" altLang="en-US" sz="3600" b="1">
                <a:solidFill>
                  <a:srgbClr val="D60093"/>
                </a:solidFill>
                <a:latin typeface="黑体" panose="02010609060101010101" pitchFamily="49" charset="-122"/>
                <a:ea typeface="黑体" panose="02010609060101010101" pitchFamily="49" charset="-122"/>
              </a:rPr>
              <a:t>风成作用</a:t>
            </a:r>
            <a:r>
              <a:rPr lang="zh-CN" altLang="en-US" sz="3600" b="1">
                <a:solidFill>
                  <a:schemeClr val="tx2"/>
                </a:solidFill>
                <a:latin typeface="黑体" panose="02010609060101010101" pitchFamily="49" charset="-122"/>
                <a:ea typeface="黑体" panose="02010609060101010101" pitchFamily="49" charset="-122"/>
              </a:rPr>
              <a:t>。 </a:t>
            </a:r>
          </a:p>
        </p:txBody>
      </p:sp>
      <p:sp>
        <p:nvSpPr>
          <p:cNvPr id="325637" name="Rectangle 5">
            <a:extLst>
              <a:ext uri="{FF2B5EF4-FFF2-40B4-BE49-F238E27FC236}">
                <a16:creationId xmlns:a16="http://schemas.microsoft.com/office/drawing/2014/main" id="{0C3C895B-74A5-4A03-99B2-23E52A63AF2C}"/>
              </a:ext>
            </a:extLst>
          </p:cNvPr>
          <p:cNvSpPr>
            <a:spLocks noGrp="1" noChangeArrowheads="1"/>
          </p:cNvSpPr>
          <p:nvPr>
            <p:ph type="title"/>
          </p:nvPr>
        </p:nvSpPr>
        <p:spPr>
          <a:xfrm>
            <a:off x="323850" y="774700"/>
            <a:ext cx="8229600" cy="762000"/>
          </a:xfrm>
          <a:noFill/>
          <a:ln/>
        </p:spPr>
        <p:txBody>
          <a:bodyPr>
            <a:spAutoFit/>
          </a:bodyPr>
          <a:lstStyle/>
          <a:p>
            <a:r>
              <a:rPr lang="zh-CN" altLang="en-US" b="1"/>
              <a:t>第十五章 风的地质作用</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0646A1B6-C6BD-4508-872E-BEF71308520D}"/>
              </a:ext>
            </a:extLst>
          </p:cNvPr>
          <p:cNvSpPr>
            <a:spLocks noGrp="1" noRot="1" noChangeArrowheads="1"/>
          </p:cNvSpPr>
          <p:nvPr>
            <p:ph type="title"/>
          </p:nvPr>
        </p:nvSpPr>
        <p:spPr>
          <a:xfrm>
            <a:off x="323850" y="635000"/>
            <a:ext cx="8229600" cy="823913"/>
          </a:xfrm>
        </p:spPr>
        <p:txBody>
          <a:bodyPr/>
          <a:lstStyle/>
          <a:p>
            <a:r>
              <a:rPr lang="zh-CN" altLang="en-US" sz="4800" b="1">
                <a:solidFill>
                  <a:schemeClr val="tx1"/>
                </a:solidFill>
                <a:ea typeface="黑体" panose="02010609060101010101" pitchFamily="49" charset="-122"/>
              </a:rPr>
              <a:t>风的地质作用</a:t>
            </a:r>
          </a:p>
        </p:txBody>
      </p:sp>
      <p:sp>
        <p:nvSpPr>
          <p:cNvPr id="288771" name="AutoShape 3">
            <a:extLst>
              <a:ext uri="{FF2B5EF4-FFF2-40B4-BE49-F238E27FC236}">
                <a16:creationId xmlns:a16="http://schemas.microsoft.com/office/drawing/2014/main" id="{3FD1BA42-570B-4F3F-BBA6-928CCBC84FFF}"/>
              </a:ext>
            </a:extLst>
          </p:cNvPr>
          <p:cNvSpPr>
            <a:spLocks noChangeArrowheads="1"/>
          </p:cNvSpPr>
          <p:nvPr/>
        </p:nvSpPr>
        <p:spPr bwMode="auto">
          <a:xfrm>
            <a:off x="611188" y="1989138"/>
            <a:ext cx="1081087" cy="4032250"/>
          </a:xfrm>
          <a:prstGeom prst="roundRect">
            <a:avLst>
              <a:gd name="adj" fmla="val 16667"/>
            </a:avLst>
          </a:prstGeom>
          <a:solidFill>
            <a:schemeClr val="bg1"/>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a:solidFill>
                  <a:srgbClr val="FFFF00"/>
                </a:solidFill>
                <a:ea typeface="隶书" panose="02010509060101010101" pitchFamily="49" charset="-122"/>
              </a:rPr>
              <a:t>内</a:t>
            </a:r>
          </a:p>
          <a:p>
            <a:pPr algn="ctr"/>
            <a:r>
              <a:rPr lang="zh-CN" altLang="en-US" sz="3200">
                <a:solidFill>
                  <a:srgbClr val="FFFF00"/>
                </a:solidFill>
                <a:ea typeface="隶书" panose="02010509060101010101" pitchFamily="49" charset="-122"/>
              </a:rPr>
              <a:t>容</a:t>
            </a:r>
          </a:p>
          <a:p>
            <a:pPr algn="ctr"/>
            <a:r>
              <a:rPr lang="zh-CN" altLang="en-US" sz="3200">
                <a:solidFill>
                  <a:srgbClr val="FFFF00"/>
                </a:solidFill>
                <a:ea typeface="隶书" panose="02010509060101010101" pitchFamily="49" charset="-122"/>
              </a:rPr>
              <a:t>提</a:t>
            </a:r>
          </a:p>
          <a:p>
            <a:pPr algn="ctr"/>
            <a:r>
              <a:rPr lang="zh-CN" altLang="en-US" sz="3200">
                <a:solidFill>
                  <a:srgbClr val="FFFF00"/>
                </a:solidFill>
                <a:ea typeface="隶书" panose="02010509060101010101" pitchFamily="49" charset="-122"/>
              </a:rPr>
              <a:t>要</a:t>
            </a:r>
          </a:p>
        </p:txBody>
      </p:sp>
      <p:sp>
        <p:nvSpPr>
          <p:cNvPr id="288772" name="AutoShape 4">
            <a:extLst>
              <a:ext uri="{FF2B5EF4-FFF2-40B4-BE49-F238E27FC236}">
                <a16:creationId xmlns:a16="http://schemas.microsoft.com/office/drawing/2014/main" id="{36D981DE-A034-4880-8CF3-71601D23C7F8}"/>
              </a:ext>
            </a:extLst>
          </p:cNvPr>
          <p:cNvSpPr>
            <a:spLocks noChangeArrowheads="1"/>
          </p:cNvSpPr>
          <p:nvPr/>
        </p:nvSpPr>
        <p:spPr bwMode="auto">
          <a:xfrm>
            <a:off x="2124075" y="2133600"/>
            <a:ext cx="1655763" cy="9350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773" name="AutoShape 5">
            <a:extLst>
              <a:ext uri="{FF2B5EF4-FFF2-40B4-BE49-F238E27FC236}">
                <a16:creationId xmlns:a16="http://schemas.microsoft.com/office/drawing/2014/main" id="{D4ED916D-6A46-4DE5-939D-AF1BBFC80961}"/>
              </a:ext>
            </a:extLst>
          </p:cNvPr>
          <p:cNvSpPr>
            <a:spLocks noChangeArrowheads="1"/>
          </p:cNvSpPr>
          <p:nvPr/>
        </p:nvSpPr>
        <p:spPr bwMode="auto">
          <a:xfrm>
            <a:off x="2987675" y="3429000"/>
            <a:ext cx="1655763" cy="9350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774" name="AutoShape 6">
            <a:extLst>
              <a:ext uri="{FF2B5EF4-FFF2-40B4-BE49-F238E27FC236}">
                <a16:creationId xmlns:a16="http://schemas.microsoft.com/office/drawing/2014/main" id="{4C2C9D8F-906F-454C-AED3-008211AF052B}"/>
              </a:ext>
            </a:extLst>
          </p:cNvPr>
          <p:cNvSpPr>
            <a:spLocks noChangeArrowheads="1"/>
          </p:cNvSpPr>
          <p:nvPr/>
        </p:nvSpPr>
        <p:spPr bwMode="auto">
          <a:xfrm>
            <a:off x="3851275" y="4797425"/>
            <a:ext cx="1655763" cy="9350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775" name="AutoShape 7">
            <a:extLst>
              <a:ext uri="{FF2B5EF4-FFF2-40B4-BE49-F238E27FC236}">
                <a16:creationId xmlns:a16="http://schemas.microsoft.com/office/drawing/2014/main" id="{14CDF79F-033D-4AAF-A9E5-DCDF07B80EBE}"/>
              </a:ext>
            </a:extLst>
          </p:cNvPr>
          <p:cNvSpPr>
            <a:spLocks noChangeArrowheads="1"/>
          </p:cNvSpPr>
          <p:nvPr/>
        </p:nvSpPr>
        <p:spPr bwMode="auto">
          <a:xfrm>
            <a:off x="3563938" y="2060575"/>
            <a:ext cx="3816350" cy="936625"/>
          </a:xfrm>
          <a:prstGeom prst="ribbon2">
            <a:avLst>
              <a:gd name="adj1" fmla="val 12500"/>
              <a:gd name="adj2" fmla="val 50000"/>
            </a:avLst>
          </a:prstGeom>
          <a:solidFill>
            <a:schemeClr val="bg1"/>
          </a:solidFill>
          <a:ln w="9525">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ffectLst>
                  <a:outerShdw blurRad="38100" dist="38100" dir="2700000" algn="tl">
                    <a:srgbClr val="C0C0C0"/>
                  </a:outerShdw>
                </a:effectLst>
                <a:ea typeface="华文新魏" panose="02010800040101010101" pitchFamily="2" charset="-122"/>
              </a:rPr>
              <a:t>风的剥蚀作用</a:t>
            </a:r>
          </a:p>
        </p:txBody>
      </p:sp>
      <p:sp>
        <p:nvSpPr>
          <p:cNvPr id="288776" name="AutoShape 8">
            <a:extLst>
              <a:ext uri="{FF2B5EF4-FFF2-40B4-BE49-F238E27FC236}">
                <a16:creationId xmlns:a16="http://schemas.microsoft.com/office/drawing/2014/main" id="{75A227CB-22C5-4C54-8C52-B6C131415E48}"/>
              </a:ext>
            </a:extLst>
          </p:cNvPr>
          <p:cNvSpPr>
            <a:spLocks noChangeArrowheads="1"/>
          </p:cNvSpPr>
          <p:nvPr/>
        </p:nvSpPr>
        <p:spPr bwMode="auto">
          <a:xfrm>
            <a:off x="4500563" y="3284538"/>
            <a:ext cx="3816350" cy="1008062"/>
          </a:xfrm>
          <a:prstGeom prst="ribbon2">
            <a:avLst>
              <a:gd name="adj1" fmla="val 12500"/>
              <a:gd name="adj2" fmla="val 50000"/>
            </a:avLst>
          </a:prstGeom>
          <a:solidFill>
            <a:schemeClr val="bg1"/>
          </a:solidFill>
          <a:ln w="9525">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ffectLst>
                  <a:outerShdw blurRad="38100" dist="38100" dir="2700000" algn="tl">
                    <a:srgbClr val="C0C0C0"/>
                  </a:outerShdw>
                </a:effectLst>
                <a:ea typeface="隶书" panose="02010509060101010101" pitchFamily="49" charset="-122"/>
              </a:rPr>
              <a:t>风的搬运作用</a:t>
            </a:r>
          </a:p>
        </p:txBody>
      </p:sp>
      <p:sp>
        <p:nvSpPr>
          <p:cNvPr id="288777" name="AutoShape 9">
            <a:extLst>
              <a:ext uri="{FF2B5EF4-FFF2-40B4-BE49-F238E27FC236}">
                <a16:creationId xmlns:a16="http://schemas.microsoft.com/office/drawing/2014/main" id="{61F9A6CB-ACA7-4831-9150-10DEF188FC4E}"/>
              </a:ext>
            </a:extLst>
          </p:cNvPr>
          <p:cNvSpPr>
            <a:spLocks noChangeArrowheads="1"/>
          </p:cNvSpPr>
          <p:nvPr/>
        </p:nvSpPr>
        <p:spPr bwMode="auto">
          <a:xfrm>
            <a:off x="5292725" y="4652963"/>
            <a:ext cx="3851275" cy="1081087"/>
          </a:xfrm>
          <a:prstGeom prst="ribbon2">
            <a:avLst>
              <a:gd name="adj1" fmla="val 12500"/>
              <a:gd name="adj2" fmla="val 50000"/>
            </a:avLst>
          </a:prstGeom>
          <a:solidFill>
            <a:schemeClr val="bg1"/>
          </a:solidFill>
          <a:ln w="9525">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effectLst>
                  <a:outerShdw blurRad="38100" dist="38100" dir="2700000" algn="tl">
                    <a:srgbClr val="C0C0C0"/>
                  </a:outerShdw>
                </a:effectLst>
                <a:ea typeface="隶书" panose="02010509060101010101" pitchFamily="49" charset="-122"/>
              </a:rPr>
              <a:t>风的沉积作用</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0" name="AutoShape 4">
            <a:extLst>
              <a:ext uri="{FF2B5EF4-FFF2-40B4-BE49-F238E27FC236}">
                <a16:creationId xmlns:a16="http://schemas.microsoft.com/office/drawing/2014/main" id="{BFD750B7-B15E-40C9-898C-724558949C21}"/>
              </a:ext>
            </a:extLst>
          </p:cNvPr>
          <p:cNvSpPr>
            <a:spLocks noGrp="1" noChangeArrowheads="1"/>
          </p:cNvSpPr>
          <p:nvPr>
            <p:ph type="body" idx="1"/>
          </p:nvPr>
        </p:nvSpPr>
        <p:spPr>
          <a:xfrm>
            <a:off x="684213" y="1700213"/>
            <a:ext cx="7772400" cy="746125"/>
          </a:xfrm>
          <a:prstGeom prst="roundRect">
            <a:avLst>
              <a:gd name="adj" fmla="val 16667"/>
            </a:avLst>
          </a:prstGeom>
          <a:noFill/>
          <a:ln/>
          <a:extLst>
            <a:ext uri="{909E8E84-426E-40DD-AFC4-6F175D3DCCD1}">
              <a14:hiddenFill xmlns:a14="http://schemas.microsoft.com/office/drawing/2010/main">
                <a:gradFill rotWithShape="1">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5400000" scaled="1"/>
                </a:gradFill>
              </a14:hiddenFill>
            </a:ext>
            <a:ext uri="{91240B29-F687-4F45-9708-019B960494DF}">
              <a14:hiddenLine xmlns:a14="http://schemas.microsoft.com/office/drawing/2010/main" w="9525">
                <a:solidFill>
                  <a:schemeClr val="tx1"/>
                </a:solidFill>
                <a:round/>
                <a:headEnd type="none" w="med" len="med"/>
                <a:tailEnd type="none" w="med" len="med"/>
              </a14:hiddenLine>
            </a:ext>
          </a:extLst>
        </p:spPr>
        <p:txBody>
          <a:bodyPr/>
          <a:lstStyle/>
          <a:p>
            <a:pPr algn="ctr">
              <a:buFont typeface="Wingdings" panose="05000000000000000000" pitchFamily="2" charset="2"/>
              <a:buNone/>
            </a:pPr>
            <a:r>
              <a:rPr lang="zh-CN" altLang="en-US" sz="3600" b="1">
                <a:solidFill>
                  <a:srgbClr val="FF0000"/>
                </a:solidFill>
                <a:ea typeface="隶书" panose="02010509060101010101" pitchFamily="49" charset="-122"/>
              </a:rPr>
              <a:t>风的剥蚀作用</a:t>
            </a:r>
          </a:p>
        </p:txBody>
      </p:sp>
      <p:sp>
        <p:nvSpPr>
          <p:cNvPr id="290821" name="AutoShape 5">
            <a:extLst>
              <a:ext uri="{FF2B5EF4-FFF2-40B4-BE49-F238E27FC236}">
                <a16:creationId xmlns:a16="http://schemas.microsoft.com/office/drawing/2014/main" id="{2D22E392-5720-4BF3-B77A-EC9AD9D36CE3}"/>
              </a:ext>
            </a:extLst>
          </p:cNvPr>
          <p:cNvSpPr>
            <a:spLocks noChangeArrowheads="1"/>
          </p:cNvSpPr>
          <p:nvPr/>
        </p:nvSpPr>
        <p:spPr bwMode="auto">
          <a:xfrm>
            <a:off x="2339975" y="2633663"/>
            <a:ext cx="4608513" cy="3517900"/>
          </a:xfrm>
          <a:prstGeom prst="leftRightArrowCallout">
            <a:avLst>
              <a:gd name="adj1" fmla="val 25000"/>
              <a:gd name="adj2" fmla="val 25000"/>
              <a:gd name="adj3" fmla="val 16375"/>
              <a:gd name="adj4" fmla="val 50000"/>
            </a:avLst>
          </a:prstGeom>
          <a:solidFill>
            <a:schemeClr val="bg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a:latin typeface="华文新魏" panose="02010800040101010101" pitchFamily="2" charset="-122"/>
                <a:ea typeface="华文新魏" panose="02010800040101010101" pitchFamily="2" charset="-122"/>
              </a:rPr>
              <a:t>剥蚀作用</a:t>
            </a:r>
            <a:r>
              <a:rPr lang="en-US" altLang="zh-CN" sz="2800" b="1">
                <a:latin typeface="华文新魏" panose="02010800040101010101" pitchFamily="2" charset="-122"/>
                <a:ea typeface="华文新魏" panose="02010800040101010101" pitchFamily="2" charset="-122"/>
              </a:rPr>
              <a:t>: </a:t>
            </a:r>
          </a:p>
          <a:p>
            <a:r>
              <a:rPr lang="zh-CN" altLang="en-US" sz="2800">
                <a:latin typeface="华文新魏" panose="02010800040101010101" pitchFamily="2" charset="-122"/>
                <a:ea typeface="华文新魏" panose="02010800040101010101" pitchFamily="2" charset="-122"/>
              </a:rPr>
              <a:t>风以自身的力量和所挟带的砂石对地表进行冲击和摩擦</a:t>
            </a:r>
            <a:r>
              <a:rPr lang="en-US" altLang="zh-CN" sz="2800">
                <a:latin typeface="华文新魏" panose="02010800040101010101" pitchFamily="2" charset="-122"/>
                <a:ea typeface="华文新魏" panose="02010800040101010101" pitchFamily="2" charset="-122"/>
              </a:rPr>
              <a:t>, </a:t>
            </a:r>
            <a:r>
              <a:rPr lang="zh-CN" altLang="en-US" sz="2800">
                <a:latin typeface="华文新魏" panose="02010800040101010101" pitchFamily="2" charset="-122"/>
                <a:ea typeface="华文新魏" panose="02010800040101010101" pitchFamily="2" charset="-122"/>
              </a:rPr>
              <a:t>致使地表岩石遭受破坏的地质作用</a:t>
            </a:r>
            <a:r>
              <a:rPr lang="zh-CN" altLang="en-US" sz="2800" b="1">
                <a:latin typeface="华文新魏" panose="02010800040101010101" pitchFamily="2" charset="-122"/>
                <a:ea typeface="华文新魏" panose="02010800040101010101" pitchFamily="2" charset="-122"/>
              </a:rPr>
              <a:t>。</a:t>
            </a:r>
            <a:endParaRPr lang="zh-CN" altLang="en-US" sz="2800">
              <a:latin typeface="华文新魏" panose="02010800040101010101" pitchFamily="2" charset="-122"/>
              <a:ea typeface="华文新魏" panose="02010800040101010101" pitchFamily="2" charset="-122"/>
            </a:endParaRPr>
          </a:p>
        </p:txBody>
      </p:sp>
      <p:sp>
        <p:nvSpPr>
          <p:cNvPr id="290822" name="AutoShape 6">
            <a:extLst>
              <a:ext uri="{FF2B5EF4-FFF2-40B4-BE49-F238E27FC236}">
                <a16:creationId xmlns:a16="http://schemas.microsoft.com/office/drawing/2014/main" id="{2C0C46C4-E4D0-40F8-9F9A-C8049D5772C1}"/>
              </a:ext>
            </a:extLst>
          </p:cNvPr>
          <p:cNvSpPr>
            <a:spLocks noChangeArrowheads="1"/>
          </p:cNvSpPr>
          <p:nvPr/>
        </p:nvSpPr>
        <p:spPr bwMode="auto">
          <a:xfrm>
            <a:off x="0" y="2565400"/>
            <a:ext cx="2416175" cy="3770313"/>
          </a:xfrm>
          <a:prstGeom prst="flowChartAlternateProcess">
            <a:avLst/>
          </a:prstGeom>
          <a:solidFill>
            <a:schemeClr val="bg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tx2"/>
              </a:buClr>
              <a:buSzPct val="75000"/>
              <a:buFont typeface="Wingdings" panose="05000000000000000000" pitchFamily="2" charset="2"/>
              <a:buNone/>
            </a:pPr>
            <a:r>
              <a:rPr kumimoji="1" lang="zh-CN" altLang="en-US" sz="3200" b="1">
                <a:solidFill>
                  <a:schemeClr val="folHlink"/>
                </a:solidFill>
                <a:latin typeface="华文新魏" panose="02010800040101010101" pitchFamily="2" charset="-122"/>
                <a:ea typeface="华文新魏" panose="02010800040101010101" pitchFamily="2" charset="-122"/>
              </a:rPr>
              <a:t>吹蚀作用：</a:t>
            </a:r>
            <a:r>
              <a:rPr kumimoji="1" lang="zh-CN" altLang="en-US" sz="3200">
                <a:latin typeface="华文新魏" panose="02010800040101010101" pitchFamily="2" charset="-122"/>
                <a:ea typeface="华文新魏" panose="02010800040101010101" pitchFamily="2" charset="-122"/>
              </a:rPr>
              <a:t>由气流压力的直接作用，使地面松散岩石遭到破坏、粉碎或被吹走的作用。</a:t>
            </a:r>
          </a:p>
        </p:txBody>
      </p:sp>
      <p:sp>
        <p:nvSpPr>
          <p:cNvPr id="290823" name="AutoShape 7">
            <a:extLst>
              <a:ext uri="{FF2B5EF4-FFF2-40B4-BE49-F238E27FC236}">
                <a16:creationId xmlns:a16="http://schemas.microsoft.com/office/drawing/2014/main" id="{87A147F8-1235-47FC-990A-33A87ABA79C2}"/>
              </a:ext>
            </a:extLst>
          </p:cNvPr>
          <p:cNvSpPr>
            <a:spLocks noChangeArrowheads="1"/>
          </p:cNvSpPr>
          <p:nvPr/>
        </p:nvSpPr>
        <p:spPr bwMode="auto">
          <a:xfrm>
            <a:off x="6732588" y="2924175"/>
            <a:ext cx="2411412" cy="2454275"/>
          </a:xfrm>
          <a:prstGeom prst="flowChartAlternateProcess">
            <a:avLst/>
          </a:prstGeom>
          <a:solidFill>
            <a:schemeClr val="bg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tx2"/>
              </a:buClr>
              <a:buSzPct val="75000"/>
              <a:buFont typeface="Wingdings" panose="05000000000000000000" pitchFamily="2" charset="2"/>
              <a:buNone/>
            </a:pPr>
            <a:r>
              <a:rPr kumimoji="1" lang="zh-CN" altLang="en-US" sz="3200" b="1">
                <a:solidFill>
                  <a:schemeClr val="folHlink"/>
                </a:solidFill>
                <a:ea typeface="华文新魏" panose="02010800040101010101" pitchFamily="2" charset="-122"/>
              </a:rPr>
              <a:t>磨蚀作用：</a:t>
            </a:r>
            <a:r>
              <a:rPr kumimoji="1" lang="zh-CN" altLang="en-US" sz="3200">
                <a:ea typeface="华文新魏" panose="02010800040101010101" pitchFamily="2" charset="-122"/>
              </a:rPr>
              <a:t>风夹杂着一些硬颗粒对地面岩石的破坏过程。</a:t>
            </a:r>
            <a:endParaRPr kumimoji="1" lang="zh-CN" altLang="en-US" sz="3200" b="1">
              <a:ea typeface="华文新魏" panose="0201080004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7" name="Picture 5" descr="dk167">
            <a:extLst>
              <a:ext uri="{FF2B5EF4-FFF2-40B4-BE49-F238E27FC236}">
                <a16:creationId xmlns:a16="http://schemas.microsoft.com/office/drawing/2014/main" id="{A7CBCC65-D3F1-4367-A135-28AE9969982F}"/>
              </a:ext>
            </a:extLst>
          </p:cNvPr>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3821113" y="1484313"/>
            <a:ext cx="5322887" cy="4525962"/>
          </a:xfrm>
          <a:prstGeom prst="rect">
            <a:avLst/>
          </a:prstGeom>
          <a:noFill/>
          <a:extLst>
            <a:ext uri="{909E8E84-426E-40DD-AFC4-6F175D3DCCD1}">
              <a14:hiddenFill xmlns:a14="http://schemas.microsoft.com/office/drawing/2010/main">
                <a:solidFill>
                  <a:srgbClr val="FFFFFF"/>
                </a:solidFill>
              </a14:hiddenFill>
            </a:ext>
          </a:extLst>
        </p:spPr>
      </p:pic>
      <p:sp>
        <p:nvSpPr>
          <p:cNvPr id="294918" name="Text Box 6">
            <a:extLst>
              <a:ext uri="{FF2B5EF4-FFF2-40B4-BE49-F238E27FC236}">
                <a16:creationId xmlns:a16="http://schemas.microsoft.com/office/drawing/2014/main" id="{026AD0E1-48F6-446C-AD26-59238CCB0F24}"/>
              </a:ext>
            </a:extLst>
          </p:cNvPr>
          <p:cNvSpPr txBox="1">
            <a:spLocks noChangeArrowheads="1"/>
          </p:cNvSpPr>
          <p:nvPr/>
        </p:nvSpPr>
        <p:spPr bwMode="auto">
          <a:xfrm>
            <a:off x="2411413" y="5373688"/>
            <a:ext cx="1255712" cy="5191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b="1">
                <a:solidFill>
                  <a:srgbClr val="FF3399"/>
                </a:solidFill>
                <a:latin typeface="Times New Roman" panose="02020603050405020304" pitchFamily="18" charset="0"/>
                <a:ea typeface="黑体" panose="02010609060101010101" pitchFamily="49" charset="-122"/>
              </a:rPr>
              <a:t>黄土塬</a:t>
            </a:r>
          </a:p>
        </p:txBody>
      </p:sp>
      <p:sp>
        <p:nvSpPr>
          <p:cNvPr id="294919" name="Rectangle 7">
            <a:extLst>
              <a:ext uri="{FF2B5EF4-FFF2-40B4-BE49-F238E27FC236}">
                <a16:creationId xmlns:a16="http://schemas.microsoft.com/office/drawing/2014/main" id="{E97785B4-6D37-42F6-A34E-99DBD36A31A3}"/>
              </a:ext>
            </a:extLst>
          </p:cNvPr>
          <p:cNvSpPr>
            <a:spLocks noChangeArrowheads="1"/>
          </p:cNvSpPr>
          <p:nvPr/>
        </p:nvSpPr>
        <p:spPr bwMode="auto">
          <a:xfrm>
            <a:off x="0" y="1484313"/>
            <a:ext cx="3779838"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zh-CN" altLang="en-US" sz="2800" b="1">
                <a:solidFill>
                  <a:schemeClr val="tx2"/>
                </a:solidFill>
                <a:latin typeface="黑体" panose="02010609060101010101" pitchFamily="49" charset="-122"/>
                <a:ea typeface="黑体" panose="02010609060101010101" pitchFamily="49" charset="-122"/>
              </a:rPr>
              <a:t>黄土塬</a:t>
            </a:r>
            <a:r>
              <a:rPr lang="en-US" altLang="zh-CN" sz="2800" b="1">
                <a:solidFill>
                  <a:schemeClr val="tx2"/>
                </a:solidFill>
                <a:latin typeface="黑体" panose="02010609060101010101" pitchFamily="49" charset="-122"/>
                <a:ea typeface="黑体" panose="02010609060101010101" pitchFamily="49" charset="-122"/>
              </a:rPr>
              <a:t>: </a:t>
            </a:r>
            <a:r>
              <a:rPr lang="zh-CN" altLang="en-US" sz="2800" b="1">
                <a:solidFill>
                  <a:schemeClr val="tx2"/>
                </a:solidFill>
                <a:latin typeface="黑体" panose="02010609060101010101" pitchFamily="49" charset="-122"/>
                <a:ea typeface="黑体" panose="02010609060101010101" pitchFamily="49" charset="-122"/>
              </a:rPr>
              <a:t>分布于干旱气候的沙漠地区的外缘</a:t>
            </a:r>
            <a:r>
              <a:rPr lang="en-US" altLang="zh-CN" sz="2800" b="1">
                <a:solidFill>
                  <a:schemeClr val="tx2"/>
                </a:solidFill>
                <a:latin typeface="黑体" panose="02010609060101010101" pitchFamily="49" charset="-122"/>
                <a:ea typeface="黑体" panose="02010609060101010101" pitchFamily="49" charset="-122"/>
              </a:rPr>
              <a:t>, </a:t>
            </a:r>
            <a:r>
              <a:rPr lang="zh-CN" altLang="en-US" sz="2800" b="1">
                <a:solidFill>
                  <a:schemeClr val="tx2"/>
                </a:solidFill>
                <a:latin typeface="黑体" panose="02010609060101010101" pitchFamily="49" charset="-122"/>
                <a:ea typeface="黑体" panose="02010609060101010101" pitchFamily="49" charset="-122"/>
              </a:rPr>
              <a:t>组成物质为粉砂和尘土</a:t>
            </a:r>
            <a:r>
              <a:rPr lang="en-US" altLang="zh-CN" sz="2800" b="1">
                <a:solidFill>
                  <a:schemeClr val="tx2"/>
                </a:solidFill>
                <a:latin typeface="黑体" panose="02010609060101010101" pitchFamily="49" charset="-122"/>
                <a:ea typeface="黑体" panose="02010609060101010101" pitchFamily="49" charset="-122"/>
              </a:rPr>
              <a:t>, </a:t>
            </a:r>
            <a:r>
              <a:rPr lang="zh-CN" altLang="en-US" sz="2800" b="1">
                <a:solidFill>
                  <a:schemeClr val="tx2"/>
                </a:solidFill>
                <a:latin typeface="黑体" panose="02010609060101010101" pitchFamily="49" charset="-122"/>
                <a:ea typeface="黑体" panose="02010609060101010101" pitchFamily="49" charset="-122"/>
              </a:rPr>
              <a:t>中国的黄土面积达</a:t>
            </a:r>
            <a:r>
              <a:rPr lang="en-US" altLang="zh-CN" sz="2800" b="1">
                <a:solidFill>
                  <a:schemeClr val="tx2"/>
                </a:solidFill>
                <a:latin typeface="黑体" panose="02010609060101010101" pitchFamily="49" charset="-122"/>
                <a:ea typeface="黑体" panose="02010609060101010101" pitchFamily="49" charset="-122"/>
              </a:rPr>
              <a:t>4.4×105km</a:t>
            </a:r>
            <a:r>
              <a:rPr lang="en-US" altLang="zh-CN" sz="2800" b="1" baseline="30000">
                <a:solidFill>
                  <a:schemeClr val="tx2"/>
                </a:solidFill>
                <a:latin typeface="黑体" panose="02010609060101010101" pitchFamily="49" charset="-122"/>
                <a:ea typeface="黑体" panose="02010609060101010101" pitchFamily="49" charset="-122"/>
              </a:rPr>
              <a:t>2</a:t>
            </a:r>
            <a:r>
              <a:rPr lang="en-US" altLang="zh-CN" sz="2800" b="1">
                <a:solidFill>
                  <a:schemeClr val="tx2"/>
                </a:solidFill>
                <a:latin typeface="黑体" panose="02010609060101010101" pitchFamily="49" charset="-122"/>
                <a:ea typeface="黑体" panose="02010609060101010101" pitchFamily="49" charset="-122"/>
              </a:rPr>
              <a:t> , </a:t>
            </a:r>
            <a:r>
              <a:rPr lang="zh-CN" altLang="en-US" sz="2800" b="1">
                <a:solidFill>
                  <a:schemeClr val="tx2"/>
                </a:solidFill>
                <a:latin typeface="黑体" panose="02010609060101010101" pitchFamily="49" charset="-122"/>
                <a:ea typeface="黑体" panose="02010609060101010101" pitchFamily="49" charset="-122"/>
              </a:rPr>
              <a:t>主要集中在陕西、甘肃、宁夏、山西等地</a:t>
            </a:r>
            <a:r>
              <a:rPr lang="en-US" altLang="zh-CN" sz="2800" b="1">
                <a:solidFill>
                  <a:schemeClr val="tx2"/>
                </a:solidFill>
                <a:latin typeface="黑体" panose="02010609060101010101" pitchFamily="49" charset="-122"/>
                <a:ea typeface="黑体" panose="02010609060101010101" pitchFamily="49" charset="-122"/>
              </a:rPr>
              <a:t>, </a:t>
            </a:r>
            <a:r>
              <a:rPr lang="zh-CN" altLang="en-US" sz="2800" b="1">
                <a:solidFill>
                  <a:schemeClr val="tx2"/>
                </a:solidFill>
                <a:latin typeface="黑体" panose="02010609060101010101" pitchFamily="49" charset="-122"/>
                <a:ea typeface="黑体" panose="02010609060101010101" pitchFamily="49" charset="-122"/>
              </a:rPr>
              <a:t>构成著名地</a:t>
            </a:r>
            <a:r>
              <a:rPr lang="zh-CN" altLang="en-US" sz="2800" b="1">
                <a:solidFill>
                  <a:schemeClr val="tx2"/>
                </a:solidFill>
                <a:ea typeface="黑体" panose="02010609060101010101" pitchFamily="49" charset="-122"/>
              </a:rPr>
              <a:t>“</a:t>
            </a:r>
            <a:r>
              <a:rPr lang="zh-CN" altLang="en-US" sz="2800" b="1">
                <a:solidFill>
                  <a:schemeClr val="folHlink"/>
                </a:solidFill>
                <a:latin typeface="黑体" panose="02010609060101010101" pitchFamily="49" charset="-122"/>
                <a:ea typeface="黑体" panose="02010609060101010101" pitchFamily="49" charset="-122"/>
              </a:rPr>
              <a:t>黄土高原</a:t>
            </a:r>
            <a:r>
              <a:rPr lang="zh-CN" altLang="en-US" sz="2800" b="1">
                <a:solidFill>
                  <a:schemeClr val="tx2"/>
                </a:solidFill>
                <a:ea typeface="黑体" panose="02010609060101010101" pitchFamily="49" charset="-122"/>
              </a:rPr>
              <a:t>”</a:t>
            </a:r>
            <a:r>
              <a:rPr lang="zh-CN" altLang="en-US" sz="2800" b="1">
                <a:solidFill>
                  <a:schemeClr val="tx2"/>
                </a:solidFill>
                <a:latin typeface="黑体" panose="02010609060101010101" pitchFamily="49" charset="-122"/>
                <a:ea typeface="黑体" panose="02010609060101010101" pitchFamily="49" charset="-122"/>
              </a:rPr>
              <a:t>。</a:t>
            </a:r>
          </a:p>
        </p:txBody>
      </p:sp>
    </p:spTree>
  </p:cSld>
  <p:clrMapOvr>
    <a:masterClrMapping/>
  </p:clrMapOvr>
</p:sld>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bg1"/>
            </a:gs>
            <a:gs pos="50000">
              <a:schemeClr val="accent1"/>
            </a:gs>
            <a:gs pos="100000">
              <a:schemeClr val="bg1"/>
            </a:gs>
          </a:gsLst>
          <a:lin ang="5400000" scaled="1"/>
        </a:gra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bg1"/>
            </a:gs>
            <a:gs pos="50000">
              <a:schemeClr val="accent1"/>
            </a:gs>
            <a:gs pos="100000">
              <a:schemeClr val="bg1"/>
            </a:gs>
          </a:gsLst>
          <a:lin ang="5400000" scaled="1"/>
        </a:gradFill>
        <a:ln w="1270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2698</TotalTime>
  <Words>9026</Words>
  <Application>Microsoft Office PowerPoint</Application>
  <PresentationFormat>全屏显示(4:3)</PresentationFormat>
  <Paragraphs>528</Paragraphs>
  <Slides>101</Slides>
  <Notes>6</Notes>
  <HiddenSlides>0</HiddenSlides>
  <MMClips>0</MMClips>
  <ScaleCrop>false</ScaleCrop>
  <HeadingPairs>
    <vt:vector size="4" baseType="variant">
      <vt:variant>
        <vt:lpstr>主题</vt:lpstr>
      </vt:variant>
      <vt:variant>
        <vt:i4>1</vt:i4>
      </vt:variant>
      <vt:variant>
        <vt:lpstr>幻灯片标题</vt:lpstr>
      </vt:variant>
      <vt:variant>
        <vt:i4>101</vt:i4>
      </vt:variant>
    </vt:vector>
  </HeadingPairs>
  <TitlesOfParts>
    <vt:vector size="102" baseType="lpstr">
      <vt:lpstr>古瓶荷花</vt:lpstr>
      <vt:lpstr>PowerPoint 演示文稿</vt:lpstr>
      <vt:lpstr>PowerPoint 演示文稿</vt:lpstr>
      <vt:lpstr>PowerPoint 演示文稿</vt:lpstr>
      <vt:lpstr>PowerPoint 演示文稿</vt:lpstr>
      <vt:lpstr>培养地质思维方法，形成地质观念</vt:lpstr>
      <vt:lpstr>PowerPoint 演示文稿</vt:lpstr>
      <vt:lpstr>PowerPoint 演示文稿</vt:lpstr>
      <vt:lpstr>第二章 地球</vt:lpstr>
      <vt:lpstr>PowerPoint 演示文稿</vt:lpstr>
      <vt:lpstr>一、地球的外部圈层</vt:lpstr>
      <vt:lpstr>二、地球的内部圈层</vt:lpstr>
      <vt:lpstr>PowerPoint 演示文稿</vt:lpstr>
      <vt:lpstr>一、陆地地形</vt:lpstr>
      <vt:lpstr>PowerPoint 演示文稿</vt:lpstr>
      <vt:lpstr>PowerPoint 演示文稿</vt:lpstr>
      <vt:lpstr>第三章  地壳的物质组成</vt:lpstr>
      <vt:lpstr>PowerPoint 演示文稿</vt:lpstr>
      <vt:lpstr>PowerPoint 演示文稿</vt:lpstr>
      <vt:lpstr>PowerPoint 演示文稿</vt:lpstr>
      <vt:lpstr>PowerPoint 演示文稿</vt:lpstr>
      <vt:lpstr>PowerPoint 演示文稿</vt:lpstr>
      <vt:lpstr>第四章  生命起源与地质年代学</vt:lpstr>
      <vt:lpstr>确定地质年代的方法</vt:lpstr>
      <vt:lpstr>PowerPoint 演示文稿</vt:lpstr>
      <vt:lpstr>PowerPoint 演示文稿</vt:lpstr>
      <vt:lpstr>地质年代单位</vt:lpstr>
      <vt:lpstr>PowerPoint 演示文稿</vt:lpstr>
      <vt:lpstr>外动力地质作用的地质营力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地震作用</vt:lpstr>
      <vt:lpstr>有关地震的几个名词：</vt:lpstr>
      <vt:lpstr>有关地震的几个名词：</vt:lpstr>
      <vt:lpstr>第七章  岩浆作用</vt:lpstr>
      <vt:lpstr>PowerPoint 演示文稿</vt:lpstr>
      <vt:lpstr>PowerPoint 演示文稿</vt:lpstr>
      <vt:lpstr>PowerPoint 演示文稿</vt:lpstr>
      <vt:lpstr>火山岩</vt:lpstr>
      <vt:lpstr>PowerPoint 演示文稿</vt:lpstr>
      <vt:lpstr>PowerPoint 演示文稿</vt:lpstr>
      <vt:lpstr>PowerPoint 演示文稿</vt:lpstr>
      <vt:lpstr>PowerPoint 演示文稿</vt:lpstr>
      <vt:lpstr>8.4   变质作用的主要类型</vt:lpstr>
      <vt:lpstr>第九章  风化作用</vt:lpstr>
      <vt:lpstr>第一节 风化作用的概念和类型</vt:lpstr>
      <vt:lpstr>第二节 风化作用的方式</vt:lpstr>
      <vt:lpstr>二、化学风化作用的产物</vt:lpstr>
      <vt:lpstr>三、生物风化作用的产物</vt:lpstr>
      <vt:lpstr>PowerPoint 演示文稿</vt:lpstr>
      <vt:lpstr>PowerPoint 演示文稿</vt:lpstr>
      <vt:lpstr>◇ 洪积扇的特点◇</vt:lpstr>
      <vt:lpstr>PowerPoint 演示文稿</vt:lpstr>
      <vt:lpstr>PowerPoint 演示文稿</vt:lpstr>
      <vt:lpstr>PowerPoint 演示文稿</vt:lpstr>
      <vt:lpstr>PowerPoint 演示文稿</vt:lpstr>
      <vt:lpstr>PowerPoint 演示文稿</vt:lpstr>
      <vt:lpstr>PowerPoint 演示文稿</vt:lpstr>
      <vt:lpstr>三、  构造运动对河流地质作用的影响 </vt:lpstr>
      <vt:lpstr>PowerPoint 演示文稿</vt:lpstr>
      <vt:lpstr>形成河流阶地河流阶地的类型     根据剖面上的物质组成不同：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第十二章  冰川地质作用 </vt:lpstr>
      <vt:lpstr>PowerPoint 演示文稿</vt:lpstr>
      <vt:lpstr>冰川的剥蚀作用</vt:lpstr>
      <vt:lpstr>PowerPoint 演示文稿</vt:lpstr>
      <vt:lpstr>PowerPoint 演示文稿</vt:lpstr>
      <vt:lpstr>第十三章海洋地质作用</vt:lpstr>
      <vt:lpstr>PowerPoint 演示文稿</vt:lpstr>
      <vt:lpstr>PowerPoint 演示文稿</vt:lpstr>
      <vt:lpstr>海洋环境的分带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第十五章 风的地质作用</vt:lpstr>
      <vt:lpstr>风的地质作用</vt:lpstr>
      <vt:lpstr>PowerPoint 演示文稿</vt:lpstr>
      <vt:lpstr>PowerPoint 演示文稿</vt:lpstr>
      <vt:lpstr>温馨提示</vt:lpstr>
      <vt:lpstr>PowerPoint 演示文稿</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《普通地质学》</dc:title>
  <dc:creator>xyz</dc:creator>
  <cp:lastModifiedBy>Deason Jiang</cp:lastModifiedBy>
  <cp:revision>238</cp:revision>
  <dcterms:created xsi:type="dcterms:W3CDTF">2005-08-18T05:52:13Z</dcterms:created>
  <dcterms:modified xsi:type="dcterms:W3CDTF">2018-11-18T09:21:03Z</dcterms:modified>
</cp:coreProperties>
</file>